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58" r:id="rId7"/>
    <p:sldId id="277" r:id="rId8"/>
    <p:sldId id="278" r:id="rId9"/>
    <p:sldId id="272" r:id="rId10"/>
    <p:sldId id="275" r:id="rId11"/>
    <p:sldId id="276" r:id="rId12"/>
    <p:sldId id="279" r:id="rId13"/>
    <p:sldId id="260" r:id="rId14"/>
    <p:sldId id="267" r:id="rId15"/>
    <p:sldId id="274" r:id="rId16"/>
    <p:sldId id="268" r:id="rId17"/>
    <p:sldId id="273" r:id="rId18"/>
    <p:sldId id="261"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68905" autoAdjust="0"/>
  </p:normalViewPr>
  <p:slideViewPr>
    <p:cSldViewPr snapToGrid="0">
      <p:cViewPr>
        <p:scale>
          <a:sx n="50" d="100"/>
          <a:sy n="50" d="100"/>
        </p:scale>
        <p:origin x="2312" y="3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Zaina\OneDrive%20-%20University%20of%20Cincinnati\Fall%202022\CI%203001%20-%20Education%20Controversy%20and%20Change\Grap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dirty="0">
                <a:latin typeface="+mj-lt"/>
                <a:cs typeface="Times New Roman" panose="02020603050405020304" pitchFamily="18" charset="0"/>
              </a:rPr>
              <a:t>Timeline</a:t>
            </a:r>
            <a:r>
              <a:rPr lang="en-US" b="1" baseline="0" dirty="0">
                <a:latin typeface="+mj-lt"/>
                <a:cs typeface="Times New Roman" panose="02020603050405020304" pitchFamily="18" charset="0"/>
              </a:rPr>
              <a:t> of Project Phases</a:t>
            </a:r>
            <a:endParaRPr lang="en-US" b="1" dirty="0">
              <a:latin typeface="+mj-lt"/>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bar"/>
        <c:grouping val="stacked"/>
        <c:varyColors val="0"/>
        <c:ser>
          <c:idx val="0"/>
          <c:order val="0"/>
          <c:tx>
            <c:strRef>
              <c:f>Sheet9!$B$1</c:f>
              <c:strCache>
                <c:ptCount val="1"/>
                <c:pt idx="0">
                  <c:v>Start Date</c:v>
                </c:pt>
              </c:strCache>
            </c:strRef>
          </c:tx>
          <c:spPr>
            <a:noFill/>
            <a:ln>
              <a:noFill/>
            </a:ln>
            <a:effectLst/>
          </c:spPr>
          <c:invertIfNegative val="0"/>
          <c:cat>
            <c:strRef>
              <c:f>Sheet9!$A$2:$A$10</c:f>
              <c:strCache>
                <c:ptCount val="9"/>
                <c:pt idx="0">
                  <c:v>Preliminary Research</c:v>
                </c:pt>
                <c:pt idx="1">
                  <c:v>Secondary Research </c:v>
                </c:pt>
                <c:pt idx="2">
                  <c:v>Prototyping and Designing </c:v>
                </c:pt>
                <c:pt idx="3">
                  <c:v>Development</c:v>
                </c:pt>
                <c:pt idx="4">
                  <c:v>Testing and Verification</c:v>
                </c:pt>
                <c:pt idx="5">
                  <c:v>Refining and Debugging</c:v>
                </c:pt>
                <c:pt idx="6">
                  <c:v>Validation and Deployment</c:v>
                </c:pt>
                <c:pt idx="7">
                  <c:v>Support For Additional Features</c:v>
                </c:pt>
                <c:pt idx="8">
                  <c:v>Documentation</c:v>
                </c:pt>
              </c:strCache>
            </c:strRef>
          </c:cat>
          <c:val>
            <c:numRef>
              <c:f>Sheet9!$B$2:$B$10</c:f>
              <c:numCache>
                <c:formatCode>d\-mmm\-yy</c:formatCode>
                <c:ptCount val="9"/>
                <c:pt idx="0">
                  <c:v>44788</c:v>
                </c:pt>
                <c:pt idx="1">
                  <c:v>44891</c:v>
                </c:pt>
                <c:pt idx="2">
                  <c:v>44892</c:v>
                </c:pt>
                <c:pt idx="3">
                  <c:v>44930</c:v>
                </c:pt>
                <c:pt idx="4">
                  <c:v>44972</c:v>
                </c:pt>
                <c:pt idx="5">
                  <c:v>44984</c:v>
                </c:pt>
                <c:pt idx="6">
                  <c:v>44997</c:v>
                </c:pt>
                <c:pt idx="7">
                  <c:v>45012</c:v>
                </c:pt>
                <c:pt idx="8">
                  <c:v>44788</c:v>
                </c:pt>
              </c:numCache>
            </c:numRef>
          </c:val>
          <c:extLst>
            <c:ext xmlns:c16="http://schemas.microsoft.com/office/drawing/2014/chart" uri="{C3380CC4-5D6E-409C-BE32-E72D297353CC}">
              <c16:uniqueId val="{00000000-4855-4449-ACC4-77951DFC4315}"/>
            </c:ext>
          </c:extLst>
        </c:ser>
        <c:ser>
          <c:idx val="1"/>
          <c:order val="1"/>
          <c:tx>
            <c:v>Days to Complete</c:v>
          </c:tx>
          <c:spPr>
            <a:solidFill>
              <a:schemeClr val="accent1"/>
            </a:solidFill>
            <a:ln>
              <a:noFill/>
            </a:ln>
            <a:effectLst/>
          </c:spPr>
          <c:invertIfNegative val="0"/>
          <c:cat>
            <c:strRef>
              <c:f>Sheet9!$A$2:$A$10</c:f>
              <c:strCache>
                <c:ptCount val="9"/>
                <c:pt idx="0">
                  <c:v>Preliminary Research</c:v>
                </c:pt>
                <c:pt idx="1">
                  <c:v>Secondary Research </c:v>
                </c:pt>
                <c:pt idx="2">
                  <c:v>Prototyping and Designing </c:v>
                </c:pt>
                <c:pt idx="3">
                  <c:v>Development</c:v>
                </c:pt>
                <c:pt idx="4">
                  <c:v>Testing and Verification</c:v>
                </c:pt>
                <c:pt idx="5">
                  <c:v>Refining and Debugging</c:v>
                </c:pt>
                <c:pt idx="6">
                  <c:v>Validation and Deployment</c:v>
                </c:pt>
                <c:pt idx="7">
                  <c:v>Support For Additional Features</c:v>
                </c:pt>
                <c:pt idx="8">
                  <c:v>Documentation</c:v>
                </c:pt>
              </c:strCache>
            </c:strRef>
          </c:cat>
          <c:val>
            <c:numRef>
              <c:f>Sheet9!$D$2:$D$10</c:f>
              <c:numCache>
                <c:formatCode>General</c:formatCode>
                <c:ptCount val="9"/>
                <c:pt idx="0">
                  <c:v>103</c:v>
                </c:pt>
                <c:pt idx="1">
                  <c:v>145</c:v>
                </c:pt>
                <c:pt idx="2">
                  <c:v>22</c:v>
                </c:pt>
                <c:pt idx="3">
                  <c:v>41</c:v>
                </c:pt>
                <c:pt idx="4">
                  <c:v>11</c:v>
                </c:pt>
                <c:pt idx="5">
                  <c:v>12</c:v>
                </c:pt>
                <c:pt idx="6">
                  <c:v>14</c:v>
                </c:pt>
                <c:pt idx="7">
                  <c:v>24</c:v>
                </c:pt>
                <c:pt idx="8">
                  <c:v>248</c:v>
                </c:pt>
              </c:numCache>
            </c:numRef>
          </c:val>
          <c:extLst>
            <c:ext xmlns:c16="http://schemas.microsoft.com/office/drawing/2014/chart" uri="{C3380CC4-5D6E-409C-BE32-E72D297353CC}">
              <c16:uniqueId val="{00000001-4855-4449-ACC4-77951DFC4315}"/>
            </c:ext>
          </c:extLst>
        </c:ser>
        <c:dLbls>
          <c:showLegendKey val="0"/>
          <c:showVal val="0"/>
          <c:showCatName val="0"/>
          <c:showSerName val="0"/>
          <c:showPercent val="0"/>
          <c:showBubbleSize val="0"/>
        </c:dLbls>
        <c:gapWidth val="150"/>
        <c:overlap val="100"/>
        <c:axId val="697230136"/>
        <c:axId val="697229496"/>
      </c:barChart>
      <c:catAx>
        <c:axId val="69723013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Times New Roman" panose="02020603050405020304" pitchFamily="18" charset="0"/>
              </a:defRPr>
            </a:pPr>
            <a:endParaRPr lang="en-US"/>
          </a:p>
        </c:txPr>
        <c:crossAx val="697229496"/>
        <c:crosses val="autoZero"/>
        <c:auto val="1"/>
        <c:lblAlgn val="ctr"/>
        <c:lblOffset val="100"/>
        <c:noMultiLvlLbl val="0"/>
      </c:catAx>
      <c:valAx>
        <c:axId val="697229496"/>
        <c:scaling>
          <c:orientation val="minMax"/>
          <c:min val="44774"/>
        </c:scaling>
        <c:delete val="0"/>
        <c:axPos val="t"/>
        <c:majorGridlines>
          <c:spPr>
            <a:ln w="9525" cap="flat" cmpd="sng" algn="ctr">
              <a:solidFill>
                <a:schemeClr val="tx1">
                  <a:lumMod val="15000"/>
                  <a:lumOff val="85000"/>
                </a:schemeClr>
              </a:solidFill>
              <a:round/>
            </a:ln>
            <a:effectLst/>
          </c:spPr>
        </c:majorGridlines>
        <c:numFmt formatCode="d\-mmm\-yy" sourceLinked="1"/>
        <c:majorTickMark val="none"/>
        <c:minorTickMark val="none"/>
        <c:tickLblPos val="low"/>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Times New Roman" panose="02020603050405020304" pitchFamily="18" charset="0"/>
              </a:defRPr>
            </a:pPr>
            <a:endParaRPr lang="en-US"/>
          </a:p>
        </c:txPr>
        <c:crossAx val="697230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hyperlink" Target="mailto:fred.annexstein@uc.edu" TargetMode="External"/><Relationship Id="rId1" Type="http://schemas.openxmlformats.org/officeDocument/2006/relationships/hyperlink" Target="mailto:qasimza@mail.uc.edu"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2" Type="http://schemas.openxmlformats.org/officeDocument/2006/relationships/hyperlink" Target="mailto:fred.annexstein@uc.edu" TargetMode="External"/><Relationship Id="rId1" Type="http://schemas.openxmlformats.org/officeDocument/2006/relationships/hyperlink" Target="mailto:qasimza@mail.uc.edu"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A05957-53B3-401E-9F4A-015C5FE36F87}"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5A0FFA44-0C3D-40CD-87A6-83311065B9E2}">
      <dgm:prSet/>
      <dgm:spPr/>
      <dgm:t>
        <a:bodyPr/>
        <a:lstStyle/>
        <a:p>
          <a:r>
            <a:rPr lang="en-US" b="1"/>
            <a:t>Member(s)</a:t>
          </a:r>
          <a:endParaRPr lang="en-US"/>
        </a:p>
      </dgm:t>
    </dgm:pt>
    <dgm:pt modelId="{115161A3-8F02-4331-88B5-0A800E438171}" type="parTrans" cxnId="{B3CB64E0-6935-4C0C-88A4-485172D1E755}">
      <dgm:prSet/>
      <dgm:spPr/>
      <dgm:t>
        <a:bodyPr/>
        <a:lstStyle/>
        <a:p>
          <a:endParaRPr lang="en-US"/>
        </a:p>
      </dgm:t>
    </dgm:pt>
    <dgm:pt modelId="{60ADF068-340D-4CEC-B63D-4799B8F94B8C}" type="sibTrans" cxnId="{B3CB64E0-6935-4C0C-88A4-485172D1E755}">
      <dgm:prSet/>
      <dgm:spPr/>
      <dgm:t>
        <a:bodyPr/>
        <a:lstStyle/>
        <a:p>
          <a:endParaRPr lang="en-US"/>
        </a:p>
      </dgm:t>
    </dgm:pt>
    <dgm:pt modelId="{85D44F0C-C1E6-4BF4-9918-88560CA94AC5}">
      <dgm:prSet/>
      <dgm:spPr/>
      <dgm:t>
        <a:bodyPr/>
        <a:lstStyle/>
        <a:p>
          <a:r>
            <a:rPr lang="en-US"/>
            <a:t>Zaina Qasim</a:t>
          </a:r>
        </a:p>
      </dgm:t>
    </dgm:pt>
    <dgm:pt modelId="{7E5829CA-7278-4FA2-B1C6-F782810AC475}" type="parTrans" cxnId="{888D5F29-1CF7-4B14-96CC-F7DEA98E4B1F}">
      <dgm:prSet/>
      <dgm:spPr/>
      <dgm:t>
        <a:bodyPr/>
        <a:lstStyle/>
        <a:p>
          <a:endParaRPr lang="en-US"/>
        </a:p>
      </dgm:t>
    </dgm:pt>
    <dgm:pt modelId="{1BC5827C-52EA-48FB-AE8F-63588FDC369C}" type="sibTrans" cxnId="{888D5F29-1CF7-4B14-96CC-F7DEA98E4B1F}">
      <dgm:prSet/>
      <dgm:spPr/>
      <dgm:t>
        <a:bodyPr/>
        <a:lstStyle/>
        <a:p>
          <a:endParaRPr lang="en-US"/>
        </a:p>
      </dgm:t>
    </dgm:pt>
    <dgm:pt modelId="{E7B70F95-7A61-4C1F-BEDB-3518111F9D2A}">
      <dgm:prSet/>
      <dgm:spPr/>
      <dgm:t>
        <a:bodyPr/>
        <a:lstStyle/>
        <a:p>
          <a:r>
            <a:rPr lang="en-US">
              <a:hlinkClick xmlns:r="http://schemas.openxmlformats.org/officeDocument/2006/relationships" r:id="rId1"/>
            </a:rPr>
            <a:t>qasimza@mail.uc.edu</a:t>
          </a:r>
          <a:endParaRPr lang="en-US"/>
        </a:p>
      </dgm:t>
    </dgm:pt>
    <dgm:pt modelId="{52DABEEB-0FE7-46D7-BE41-F04395D81E5B}" type="parTrans" cxnId="{45F46381-4F97-4408-9AE8-8851CC3E470D}">
      <dgm:prSet/>
      <dgm:spPr/>
      <dgm:t>
        <a:bodyPr/>
        <a:lstStyle/>
        <a:p>
          <a:endParaRPr lang="en-US"/>
        </a:p>
      </dgm:t>
    </dgm:pt>
    <dgm:pt modelId="{CDFDFFAB-FE69-4E38-AC3C-8F330AAB534C}" type="sibTrans" cxnId="{45F46381-4F97-4408-9AE8-8851CC3E470D}">
      <dgm:prSet/>
      <dgm:spPr/>
      <dgm:t>
        <a:bodyPr/>
        <a:lstStyle/>
        <a:p>
          <a:endParaRPr lang="en-US"/>
        </a:p>
      </dgm:t>
    </dgm:pt>
    <dgm:pt modelId="{95AC2124-413E-4AC8-9D24-B48F0ED45646}">
      <dgm:prSet/>
      <dgm:spPr/>
      <dgm:t>
        <a:bodyPr/>
        <a:lstStyle/>
        <a:p>
          <a:r>
            <a:rPr lang="en-US" b="1"/>
            <a:t>Faculty Advisor </a:t>
          </a:r>
          <a:endParaRPr lang="en-US"/>
        </a:p>
      </dgm:t>
    </dgm:pt>
    <dgm:pt modelId="{EA45201E-B1F6-4119-879A-054E61D91707}" type="parTrans" cxnId="{00750086-9847-46F1-A4AF-87C86A57DF6A}">
      <dgm:prSet/>
      <dgm:spPr/>
      <dgm:t>
        <a:bodyPr/>
        <a:lstStyle/>
        <a:p>
          <a:endParaRPr lang="en-US"/>
        </a:p>
      </dgm:t>
    </dgm:pt>
    <dgm:pt modelId="{EBA34E68-C4A8-41EF-9B58-DB77B445A69F}" type="sibTrans" cxnId="{00750086-9847-46F1-A4AF-87C86A57DF6A}">
      <dgm:prSet/>
      <dgm:spPr/>
      <dgm:t>
        <a:bodyPr/>
        <a:lstStyle/>
        <a:p>
          <a:endParaRPr lang="en-US"/>
        </a:p>
      </dgm:t>
    </dgm:pt>
    <dgm:pt modelId="{A5FD1D3A-B4BD-4F53-8801-1DEA115D1A39}">
      <dgm:prSet/>
      <dgm:spPr/>
      <dgm:t>
        <a:bodyPr/>
        <a:lstStyle/>
        <a:p>
          <a:r>
            <a:rPr lang="en-US"/>
            <a:t>Fred Annexstein</a:t>
          </a:r>
        </a:p>
      </dgm:t>
    </dgm:pt>
    <dgm:pt modelId="{67570114-5EF3-4001-AA00-A84283A15442}" type="parTrans" cxnId="{81AF2E8B-7B28-448D-8866-828AC697B8B5}">
      <dgm:prSet/>
      <dgm:spPr/>
      <dgm:t>
        <a:bodyPr/>
        <a:lstStyle/>
        <a:p>
          <a:endParaRPr lang="en-US"/>
        </a:p>
      </dgm:t>
    </dgm:pt>
    <dgm:pt modelId="{DA7886ED-BF8E-4474-9686-11EF9CBE7528}" type="sibTrans" cxnId="{81AF2E8B-7B28-448D-8866-828AC697B8B5}">
      <dgm:prSet/>
      <dgm:spPr/>
      <dgm:t>
        <a:bodyPr/>
        <a:lstStyle/>
        <a:p>
          <a:endParaRPr lang="en-US"/>
        </a:p>
      </dgm:t>
    </dgm:pt>
    <dgm:pt modelId="{E999D019-2D85-4576-AE9F-4A2CA50B0EE6}">
      <dgm:prSet/>
      <dgm:spPr/>
      <dgm:t>
        <a:bodyPr/>
        <a:lstStyle/>
        <a:p>
          <a:r>
            <a:rPr lang="en-US">
              <a:hlinkClick xmlns:r="http://schemas.openxmlformats.org/officeDocument/2006/relationships" r:id="rId2"/>
            </a:rPr>
            <a:t>fred.annexstein@uc.edu</a:t>
          </a:r>
          <a:r>
            <a:rPr lang="en-US"/>
            <a:t> </a:t>
          </a:r>
        </a:p>
      </dgm:t>
    </dgm:pt>
    <dgm:pt modelId="{6D1ADA41-4A2A-46E3-9131-4B727ACE66EF}" type="parTrans" cxnId="{D3DA168D-30D6-49B7-A48D-2116864324BD}">
      <dgm:prSet/>
      <dgm:spPr/>
      <dgm:t>
        <a:bodyPr/>
        <a:lstStyle/>
        <a:p>
          <a:endParaRPr lang="en-US"/>
        </a:p>
      </dgm:t>
    </dgm:pt>
    <dgm:pt modelId="{58C9FE28-A638-4CD2-8CAF-3F207DBA851A}" type="sibTrans" cxnId="{D3DA168D-30D6-49B7-A48D-2116864324BD}">
      <dgm:prSet/>
      <dgm:spPr/>
      <dgm:t>
        <a:bodyPr/>
        <a:lstStyle/>
        <a:p>
          <a:endParaRPr lang="en-US"/>
        </a:p>
      </dgm:t>
    </dgm:pt>
    <dgm:pt modelId="{37E7E2D2-31BA-404A-A6B6-0DDD1EA92BC9}" type="pres">
      <dgm:prSet presAssocID="{68A05957-53B3-401E-9F4A-015C5FE36F87}" presName="linear" presStyleCnt="0">
        <dgm:presLayoutVars>
          <dgm:dir/>
          <dgm:animLvl val="lvl"/>
          <dgm:resizeHandles val="exact"/>
        </dgm:presLayoutVars>
      </dgm:prSet>
      <dgm:spPr/>
    </dgm:pt>
    <dgm:pt modelId="{86918FE4-4EE5-4582-B996-6F94544B72BD}" type="pres">
      <dgm:prSet presAssocID="{5A0FFA44-0C3D-40CD-87A6-83311065B9E2}" presName="parentLin" presStyleCnt="0"/>
      <dgm:spPr/>
    </dgm:pt>
    <dgm:pt modelId="{7582F55E-1542-4598-8F24-5D3EA275278C}" type="pres">
      <dgm:prSet presAssocID="{5A0FFA44-0C3D-40CD-87A6-83311065B9E2}" presName="parentLeftMargin" presStyleLbl="node1" presStyleIdx="0" presStyleCnt="2"/>
      <dgm:spPr/>
    </dgm:pt>
    <dgm:pt modelId="{F6382D6A-C293-4AB3-A79E-6B05584AAA47}" type="pres">
      <dgm:prSet presAssocID="{5A0FFA44-0C3D-40CD-87A6-83311065B9E2}" presName="parentText" presStyleLbl="node1" presStyleIdx="0" presStyleCnt="2">
        <dgm:presLayoutVars>
          <dgm:chMax val="0"/>
          <dgm:bulletEnabled val="1"/>
        </dgm:presLayoutVars>
      </dgm:prSet>
      <dgm:spPr/>
    </dgm:pt>
    <dgm:pt modelId="{968747D9-02BE-4248-857F-797CB702D342}" type="pres">
      <dgm:prSet presAssocID="{5A0FFA44-0C3D-40CD-87A6-83311065B9E2}" presName="negativeSpace" presStyleCnt="0"/>
      <dgm:spPr/>
    </dgm:pt>
    <dgm:pt modelId="{D1D30EDD-8543-4C13-99AF-7769605A5018}" type="pres">
      <dgm:prSet presAssocID="{5A0FFA44-0C3D-40CD-87A6-83311065B9E2}" presName="childText" presStyleLbl="conFgAcc1" presStyleIdx="0" presStyleCnt="2">
        <dgm:presLayoutVars>
          <dgm:bulletEnabled val="1"/>
        </dgm:presLayoutVars>
      </dgm:prSet>
      <dgm:spPr/>
    </dgm:pt>
    <dgm:pt modelId="{73F4229A-440A-45BA-87AB-AA5A0F5C4BCA}" type="pres">
      <dgm:prSet presAssocID="{60ADF068-340D-4CEC-B63D-4799B8F94B8C}" presName="spaceBetweenRectangles" presStyleCnt="0"/>
      <dgm:spPr/>
    </dgm:pt>
    <dgm:pt modelId="{53FFB96C-DCF9-4238-8D48-7C045EBD5A1F}" type="pres">
      <dgm:prSet presAssocID="{95AC2124-413E-4AC8-9D24-B48F0ED45646}" presName="parentLin" presStyleCnt="0"/>
      <dgm:spPr/>
    </dgm:pt>
    <dgm:pt modelId="{9A3FFEA3-11EF-4C27-9F5B-982C52A37218}" type="pres">
      <dgm:prSet presAssocID="{95AC2124-413E-4AC8-9D24-B48F0ED45646}" presName="parentLeftMargin" presStyleLbl="node1" presStyleIdx="0" presStyleCnt="2"/>
      <dgm:spPr/>
    </dgm:pt>
    <dgm:pt modelId="{193CAC55-465D-4AD4-9ECD-1537EE6470EC}" type="pres">
      <dgm:prSet presAssocID="{95AC2124-413E-4AC8-9D24-B48F0ED45646}" presName="parentText" presStyleLbl="node1" presStyleIdx="1" presStyleCnt="2">
        <dgm:presLayoutVars>
          <dgm:chMax val="0"/>
          <dgm:bulletEnabled val="1"/>
        </dgm:presLayoutVars>
      </dgm:prSet>
      <dgm:spPr/>
    </dgm:pt>
    <dgm:pt modelId="{A0A9DD33-CD34-4F07-B19C-96D498C536F7}" type="pres">
      <dgm:prSet presAssocID="{95AC2124-413E-4AC8-9D24-B48F0ED45646}" presName="negativeSpace" presStyleCnt="0"/>
      <dgm:spPr/>
    </dgm:pt>
    <dgm:pt modelId="{B295B443-1BCC-4C0F-97E5-DD67EE512212}" type="pres">
      <dgm:prSet presAssocID="{95AC2124-413E-4AC8-9D24-B48F0ED45646}" presName="childText" presStyleLbl="conFgAcc1" presStyleIdx="1" presStyleCnt="2">
        <dgm:presLayoutVars>
          <dgm:bulletEnabled val="1"/>
        </dgm:presLayoutVars>
      </dgm:prSet>
      <dgm:spPr/>
    </dgm:pt>
  </dgm:ptLst>
  <dgm:cxnLst>
    <dgm:cxn modelId="{E55C2E02-C439-46DF-BE84-44F53A2DA7EB}" type="presOf" srcId="{85D44F0C-C1E6-4BF4-9918-88560CA94AC5}" destId="{D1D30EDD-8543-4C13-99AF-7769605A5018}" srcOrd="0" destOrd="0" presId="urn:microsoft.com/office/officeart/2005/8/layout/list1"/>
    <dgm:cxn modelId="{B8F3DC18-10A4-47CD-BBFF-2792BB008CDD}" type="presOf" srcId="{95AC2124-413E-4AC8-9D24-B48F0ED45646}" destId="{193CAC55-465D-4AD4-9ECD-1537EE6470EC}" srcOrd="1" destOrd="0" presId="urn:microsoft.com/office/officeart/2005/8/layout/list1"/>
    <dgm:cxn modelId="{2617BA1C-196C-4932-810A-128383D962EF}" type="presOf" srcId="{E999D019-2D85-4576-AE9F-4A2CA50B0EE6}" destId="{B295B443-1BCC-4C0F-97E5-DD67EE512212}" srcOrd="0" destOrd="1" presId="urn:microsoft.com/office/officeart/2005/8/layout/list1"/>
    <dgm:cxn modelId="{76AB8D22-7001-4413-A9CB-5919CF9916D1}" type="presOf" srcId="{A5FD1D3A-B4BD-4F53-8801-1DEA115D1A39}" destId="{B295B443-1BCC-4C0F-97E5-DD67EE512212}" srcOrd="0" destOrd="0" presId="urn:microsoft.com/office/officeart/2005/8/layout/list1"/>
    <dgm:cxn modelId="{888D5F29-1CF7-4B14-96CC-F7DEA98E4B1F}" srcId="{5A0FFA44-0C3D-40CD-87A6-83311065B9E2}" destId="{85D44F0C-C1E6-4BF4-9918-88560CA94AC5}" srcOrd="0" destOrd="0" parTransId="{7E5829CA-7278-4FA2-B1C6-F782810AC475}" sibTransId="{1BC5827C-52EA-48FB-AE8F-63588FDC369C}"/>
    <dgm:cxn modelId="{CE739435-4615-4D19-BD5A-EE5E9E093EE5}" type="presOf" srcId="{5A0FFA44-0C3D-40CD-87A6-83311065B9E2}" destId="{7582F55E-1542-4598-8F24-5D3EA275278C}" srcOrd="0" destOrd="0" presId="urn:microsoft.com/office/officeart/2005/8/layout/list1"/>
    <dgm:cxn modelId="{061AC46C-5A56-46C1-8A1B-CF5644EEF860}" type="presOf" srcId="{E7B70F95-7A61-4C1F-BEDB-3518111F9D2A}" destId="{D1D30EDD-8543-4C13-99AF-7769605A5018}" srcOrd="0" destOrd="1" presId="urn:microsoft.com/office/officeart/2005/8/layout/list1"/>
    <dgm:cxn modelId="{9A648B71-98B1-43F4-9DA3-69AF13B9EF6B}" type="presOf" srcId="{68A05957-53B3-401E-9F4A-015C5FE36F87}" destId="{37E7E2D2-31BA-404A-A6B6-0DDD1EA92BC9}" srcOrd="0" destOrd="0" presId="urn:microsoft.com/office/officeart/2005/8/layout/list1"/>
    <dgm:cxn modelId="{7414127A-359D-4BB0-94CB-A98A27CF4015}" type="presOf" srcId="{5A0FFA44-0C3D-40CD-87A6-83311065B9E2}" destId="{F6382D6A-C293-4AB3-A79E-6B05584AAA47}" srcOrd="1" destOrd="0" presId="urn:microsoft.com/office/officeart/2005/8/layout/list1"/>
    <dgm:cxn modelId="{45F46381-4F97-4408-9AE8-8851CC3E470D}" srcId="{5A0FFA44-0C3D-40CD-87A6-83311065B9E2}" destId="{E7B70F95-7A61-4C1F-BEDB-3518111F9D2A}" srcOrd="1" destOrd="0" parTransId="{52DABEEB-0FE7-46D7-BE41-F04395D81E5B}" sibTransId="{CDFDFFAB-FE69-4E38-AC3C-8F330AAB534C}"/>
    <dgm:cxn modelId="{00750086-9847-46F1-A4AF-87C86A57DF6A}" srcId="{68A05957-53B3-401E-9F4A-015C5FE36F87}" destId="{95AC2124-413E-4AC8-9D24-B48F0ED45646}" srcOrd="1" destOrd="0" parTransId="{EA45201E-B1F6-4119-879A-054E61D91707}" sibTransId="{EBA34E68-C4A8-41EF-9B58-DB77B445A69F}"/>
    <dgm:cxn modelId="{81AF2E8B-7B28-448D-8866-828AC697B8B5}" srcId="{95AC2124-413E-4AC8-9D24-B48F0ED45646}" destId="{A5FD1D3A-B4BD-4F53-8801-1DEA115D1A39}" srcOrd="0" destOrd="0" parTransId="{67570114-5EF3-4001-AA00-A84283A15442}" sibTransId="{DA7886ED-BF8E-4474-9686-11EF9CBE7528}"/>
    <dgm:cxn modelId="{D3DA168D-30D6-49B7-A48D-2116864324BD}" srcId="{95AC2124-413E-4AC8-9D24-B48F0ED45646}" destId="{E999D019-2D85-4576-AE9F-4A2CA50B0EE6}" srcOrd="1" destOrd="0" parTransId="{6D1ADA41-4A2A-46E3-9131-4B727ACE66EF}" sibTransId="{58C9FE28-A638-4CD2-8CAF-3F207DBA851A}"/>
    <dgm:cxn modelId="{85240E9C-9FBE-4973-8C6B-FE91CD7DE5A6}" type="presOf" srcId="{95AC2124-413E-4AC8-9D24-B48F0ED45646}" destId="{9A3FFEA3-11EF-4C27-9F5B-982C52A37218}" srcOrd="0" destOrd="0" presId="urn:microsoft.com/office/officeart/2005/8/layout/list1"/>
    <dgm:cxn modelId="{B3CB64E0-6935-4C0C-88A4-485172D1E755}" srcId="{68A05957-53B3-401E-9F4A-015C5FE36F87}" destId="{5A0FFA44-0C3D-40CD-87A6-83311065B9E2}" srcOrd="0" destOrd="0" parTransId="{115161A3-8F02-4331-88B5-0A800E438171}" sibTransId="{60ADF068-340D-4CEC-B63D-4799B8F94B8C}"/>
    <dgm:cxn modelId="{972E690D-1C52-4890-B74C-C0D56B85F952}" type="presParOf" srcId="{37E7E2D2-31BA-404A-A6B6-0DDD1EA92BC9}" destId="{86918FE4-4EE5-4582-B996-6F94544B72BD}" srcOrd="0" destOrd="0" presId="urn:microsoft.com/office/officeart/2005/8/layout/list1"/>
    <dgm:cxn modelId="{978804B7-9D97-477D-AA75-DFEADB78087F}" type="presParOf" srcId="{86918FE4-4EE5-4582-B996-6F94544B72BD}" destId="{7582F55E-1542-4598-8F24-5D3EA275278C}" srcOrd="0" destOrd="0" presId="urn:microsoft.com/office/officeart/2005/8/layout/list1"/>
    <dgm:cxn modelId="{AC03E0E7-65F1-43CF-90E4-3862B808C938}" type="presParOf" srcId="{86918FE4-4EE5-4582-B996-6F94544B72BD}" destId="{F6382D6A-C293-4AB3-A79E-6B05584AAA47}" srcOrd="1" destOrd="0" presId="urn:microsoft.com/office/officeart/2005/8/layout/list1"/>
    <dgm:cxn modelId="{877B6CE9-1571-4093-BA1F-07F7A72C4D4B}" type="presParOf" srcId="{37E7E2D2-31BA-404A-A6B6-0DDD1EA92BC9}" destId="{968747D9-02BE-4248-857F-797CB702D342}" srcOrd="1" destOrd="0" presId="urn:microsoft.com/office/officeart/2005/8/layout/list1"/>
    <dgm:cxn modelId="{84F7AC81-236D-4171-A64C-BDA63CF20513}" type="presParOf" srcId="{37E7E2D2-31BA-404A-A6B6-0DDD1EA92BC9}" destId="{D1D30EDD-8543-4C13-99AF-7769605A5018}" srcOrd="2" destOrd="0" presId="urn:microsoft.com/office/officeart/2005/8/layout/list1"/>
    <dgm:cxn modelId="{6B7AA918-4D96-44E5-8B44-CD1C4D500903}" type="presParOf" srcId="{37E7E2D2-31BA-404A-A6B6-0DDD1EA92BC9}" destId="{73F4229A-440A-45BA-87AB-AA5A0F5C4BCA}" srcOrd="3" destOrd="0" presId="urn:microsoft.com/office/officeart/2005/8/layout/list1"/>
    <dgm:cxn modelId="{1CAB7E5F-A45E-4BC6-8714-A521F578FD2E}" type="presParOf" srcId="{37E7E2D2-31BA-404A-A6B6-0DDD1EA92BC9}" destId="{53FFB96C-DCF9-4238-8D48-7C045EBD5A1F}" srcOrd="4" destOrd="0" presId="urn:microsoft.com/office/officeart/2005/8/layout/list1"/>
    <dgm:cxn modelId="{D0966981-3BCE-47A2-979F-D075650CBF56}" type="presParOf" srcId="{53FFB96C-DCF9-4238-8D48-7C045EBD5A1F}" destId="{9A3FFEA3-11EF-4C27-9F5B-982C52A37218}" srcOrd="0" destOrd="0" presId="urn:microsoft.com/office/officeart/2005/8/layout/list1"/>
    <dgm:cxn modelId="{AC2709A0-0C46-4A36-90B4-C67BE78F67CF}" type="presParOf" srcId="{53FFB96C-DCF9-4238-8D48-7C045EBD5A1F}" destId="{193CAC55-465D-4AD4-9ECD-1537EE6470EC}" srcOrd="1" destOrd="0" presId="urn:microsoft.com/office/officeart/2005/8/layout/list1"/>
    <dgm:cxn modelId="{5FE837E1-E3E7-4843-861B-1816AAC74CC7}" type="presParOf" srcId="{37E7E2D2-31BA-404A-A6B6-0DDD1EA92BC9}" destId="{A0A9DD33-CD34-4F07-B19C-96D498C536F7}" srcOrd="5" destOrd="0" presId="urn:microsoft.com/office/officeart/2005/8/layout/list1"/>
    <dgm:cxn modelId="{7DF8E88D-EC6C-44E0-9C70-982771843DBD}" type="presParOf" srcId="{37E7E2D2-31BA-404A-A6B6-0DDD1EA92BC9}" destId="{B295B443-1BCC-4C0F-97E5-DD67EE512212}"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71F992-A0ED-4D44-8916-22044DA0B32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985F0F5-465B-4CC0-A03F-E62C739B161B}">
      <dgm:prSet/>
      <dgm:spPr/>
      <dgm:t>
        <a:bodyPr/>
        <a:lstStyle/>
        <a:p>
          <a:pPr>
            <a:lnSpc>
              <a:spcPct val="100000"/>
            </a:lnSpc>
          </a:pPr>
          <a:r>
            <a:rPr lang="en-US" b="1" i="0"/>
            <a:t>User Focused Design = Potential for Improving Music Discovery: </a:t>
          </a:r>
          <a:r>
            <a:rPr lang="en-US" b="0" i="0"/>
            <a:t>TuneMe addresses a gap in existing music recommendation systems by allowing users to specify their definition of similarity.</a:t>
          </a:r>
          <a:r>
            <a:rPr lang="en-US" b="1" i="0"/>
            <a:t> </a:t>
          </a:r>
          <a:r>
            <a:rPr lang="en-US" b="0" i="0"/>
            <a:t>This means that the application has </a:t>
          </a:r>
          <a:r>
            <a:rPr lang="en-US"/>
            <a:t>the </a:t>
          </a:r>
          <a:r>
            <a:rPr lang="en-US" b="0" i="0"/>
            <a:t>potential to improve music discovery by providing users with more personalized and accurate recommendations.</a:t>
          </a:r>
          <a:endParaRPr lang="en-US"/>
        </a:p>
      </dgm:t>
    </dgm:pt>
    <dgm:pt modelId="{1665F2D4-A6D3-4C9C-B36E-A686E988F43A}" type="parTrans" cxnId="{7F83C261-CB07-4427-8EEF-5BF2B9950964}">
      <dgm:prSet/>
      <dgm:spPr/>
      <dgm:t>
        <a:bodyPr/>
        <a:lstStyle/>
        <a:p>
          <a:endParaRPr lang="en-US"/>
        </a:p>
      </dgm:t>
    </dgm:pt>
    <dgm:pt modelId="{299834FF-8E6D-4BEF-855C-184308CAA631}" type="sibTrans" cxnId="{7F83C261-CB07-4427-8EEF-5BF2B9950964}">
      <dgm:prSet/>
      <dgm:spPr/>
      <dgm:t>
        <a:bodyPr/>
        <a:lstStyle/>
        <a:p>
          <a:endParaRPr lang="en-US"/>
        </a:p>
      </dgm:t>
    </dgm:pt>
    <dgm:pt modelId="{18E58917-91AD-46D1-80AD-DB522D9C5016}">
      <dgm:prSet/>
      <dgm:spPr/>
      <dgm:t>
        <a:bodyPr/>
        <a:lstStyle/>
        <a:p>
          <a:pPr>
            <a:lnSpc>
              <a:spcPct val="100000"/>
            </a:lnSpc>
          </a:pPr>
          <a:r>
            <a:rPr lang="en-US" b="1" dirty="0"/>
            <a:t>Data Set with Lyric-Theme Tagging:  </a:t>
          </a:r>
          <a:r>
            <a:rPr lang="en-US" dirty="0"/>
            <a:t>A </a:t>
          </a:r>
          <a:r>
            <a:rPr lang="en-US" dirty="0" err="1"/>
            <a:t>webscraper</a:t>
          </a:r>
          <a:r>
            <a:rPr lang="en-US" dirty="0"/>
            <a:t> was used to generate a dataset comprising of roughly 20,000 data points with lyric to theme tagging which can be useful in searching for music based on themes. An ML model was also used to predict the themes of other songs that are not tagged yet. </a:t>
          </a:r>
        </a:p>
      </dgm:t>
    </dgm:pt>
    <dgm:pt modelId="{B01FDCD1-23FF-4335-8122-3A6E947C78BD}" type="parTrans" cxnId="{5E58EDD7-1A3D-434E-8E9C-1CB5EB082AA1}">
      <dgm:prSet/>
      <dgm:spPr/>
      <dgm:t>
        <a:bodyPr/>
        <a:lstStyle/>
        <a:p>
          <a:endParaRPr lang="en-US"/>
        </a:p>
      </dgm:t>
    </dgm:pt>
    <dgm:pt modelId="{0B825722-98A5-450C-8682-73A8DB34F5C9}" type="sibTrans" cxnId="{5E58EDD7-1A3D-434E-8E9C-1CB5EB082AA1}">
      <dgm:prSet/>
      <dgm:spPr/>
      <dgm:t>
        <a:bodyPr/>
        <a:lstStyle/>
        <a:p>
          <a:endParaRPr lang="en-US"/>
        </a:p>
      </dgm:t>
    </dgm:pt>
    <dgm:pt modelId="{E2A42C20-76C0-47EB-B205-55B8BD1B48AC}" type="pres">
      <dgm:prSet presAssocID="{CC71F992-A0ED-4D44-8916-22044DA0B324}" presName="root" presStyleCnt="0">
        <dgm:presLayoutVars>
          <dgm:dir/>
          <dgm:resizeHandles val="exact"/>
        </dgm:presLayoutVars>
      </dgm:prSet>
      <dgm:spPr/>
    </dgm:pt>
    <dgm:pt modelId="{BE2F97D3-643B-45DB-A887-CEE7C7CF1E12}" type="pres">
      <dgm:prSet presAssocID="{3985F0F5-465B-4CC0-A03F-E62C739B161B}" presName="compNode" presStyleCnt="0"/>
      <dgm:spPr/>
    </dgm:pt>
    <dgm:pt modelId="{30546585-4350-44FA-81B5-1794E5A9D9CE}" type="pres">
      <dgm:prSet presAssocID="{3985F0F5-465B-4CC0-A03F-E62C739B161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ic"/>
        </a:ext>
      </dgm:extLst>
    </dgm:pt>
    <dgm:pt modelId="{8F0FF1AE-C55E-46A9-AA52-BE9A151F04E6}" type="pres">
      <dgm:prSet presAssocID="{3985F0F5-465B-4CC0-A03F-E62C739B161B}" presName="spaceRect" presStyleCnt="0"/>
      <dgm:spPr/>
    </dgm:pt>
    <dgm:pt modelId="{17C7B122-F957-4BA0-8A60-564F29685460}" type="pres">
      <dgm:prSet presAssocID="{3985F0F5-465B-4CC0-A03F-E62C739B161B}" presName="textRect" presStyleLbl="revTx" presStyleIdx="0" presStyleCnt="2">
        <dgm:presLayoutVars>
          <dgm:chMax val="1"/>
          <dgm:chPref val="1"/>
        </dgm:presLayoutVars>
      </dgm:prSet>
      <dgm:spPr/>
    </dgm:pt>
    <dgm:pt modelId="{4740975B-ACFC-4EF1-995D-521BD8D3B351}" type="pres">
      <dgm:prSet presAssocID="{299834FF-8E6D-4BEF-855C-184308CAA631}" presName="sibTrans" presStyleCnt="0"/>
      <dgm:spPr/>
    </dgm:pt>
    <dgm:pt modelId="{40D75FBA-AA53-43F4-8E5C-18C2A8B9ED62}" type="pres">
      <dgm:prSet presAssocID="{18E58917-91AD-46D1-80AD-DB522D9C5016}" presName="compNode" presStyleCnt="0"/>
      <dgm:spPr/>
    </dgm:pt>
    <dgm:pt modelId="{C8AD65D3-2BF9-41AA-B605-F9F37205CC3C}" type="pres">
      <dgm:prSet presAssocID="{18E58917-91AD-46D1-80AD-DB522D9C501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J"/>
        </a:ext>
      </dgm:extLst>
    </dgm:pt>
    <dgm:pt modelId="{5FC190A5-CDF9-4F09-95FE-663A8E1141D1}" type="pres">
      <dgm:prSet presAssocID="{18E58917-91AD-46D1-80AD-DB522D9C5016}" presName="spaceRect" presStyleCnt="0"/>
      <dgm:spPr/>
    </dgm:pt>
    <dgm:pt modelId="{5FE08461-94AA-4515-B654-5339A6BE0A19}" type="pres">
      <dgm:prSet presAssocID="{18E58917-91AD-46D1-80AD-DB522D9C5016}" presName="textRect" presStyleLbl="revTx" presStyleIdx="1" presStyleCnt="2">
        <dgm:presLayoutVars>
          <dgm:chMax val="1"/>
          <dgm:chPref val="1"/>
        </dgm:presLayoutVars>
      </dgm:prSet>
      <dgm:spPr/>
    </dgm:pt>
  </dgm:ptLst>
  <dgm:cxnLst>
    <dgm:cxn modelId="{7F83C261-CB07-4427-8EEF-5BF2B9950964}" srcId="{CC71F992-A0ED-4D44-8916-22044DA0B324}" destId="{3985F0F5-465B-4CC0-A03F-E62C739B161B}" srcOrd="0" destOrd="0" parTransId="{1665F2D4-A6D3-4C9C-B36E-A686E988F43A}" sibTransId="{299834FF-8E6D-4BEF-855C-184308CAA631}"/>
    <dgm:cxn modelId="{BD3388A2-9CF6-4119-84A5-047F658D6D7F}" type="presOf" srcId="{CC71F992-A0ED-4D44-8916-22044DA0B324}" destId="{E2A42C20-76C0-47EB-B205-55B8BD1B48AC}" srcOrd="0" destOrd="0" presId="urn:microsoft.com/office/officeart/2018/2/layout/IconLabelList"/>
    <dgm:cxn modelId="{920385D4-4B5B-42C9-AE92-94A7AE19FB85}" type="presOf" srcId="{18E58917-91AD-46D1-80AD-DB522D9C5016}" destId="{5FE08461-94AA-4515-B654-5339A6BE0A19}" srcOrd="0" destOrd="0" presId="urn:microsoft.com/office/officeart/2018/2/layout/IconLabelList"/>
    <dgm:cxn modelId="{5E58EDD7-1A3D-434E-8E9C-1CB5EB082AA1}" srcId="{CC71F992-A0ED-4D44-8916-22044DA0B324}" destId="{18E58917-91AD-46D1-80AD-DB522D9C5016}" srcOrd="1" destOrd="0" parTransId="{B01FDCD1-23FF-4335-8122-3A6E947C78BD}" sibTransId="{0B825722-98A5-450C-8682-73A8DB34F5C9}"/>
    <dgm:cxn modelId="{FA0371F5-1540-434E-A7F8-4F92D29EC749}" type="presOf" srcId="{3985F0F5-465B-4CC0-A03F-E62C739B161B}" destId="{17C7B122-F957-4BA0-8A60-564F29685460}" srcOrd="0" destOrd="0" presId="urn:microsoft.com/office/officeart/2018/2/layout/IconLabelList"/>
    <dgm:cxn modelId="{53D6442B-A47C-4078-8565-F4ACF37035AC}" type="presParOf" srcId="{E2A42C20-76C0-47EB-B205-55B8BD1B48AC}" destId="{BE2F97D3-643B-45DB-A887-CEE7C7CF1E12}" srcOrd="0" destOrd="0" presId="urn:microsoft.com/office/officeart/2018/2/layout/IconLabelList"/>
    <dgm:cxn modelId="{CD1766FF-AE0C-401A-99AF-A1224DB0D1E9}" type="presParOf" srcId="{BE2F97D3-643B-45DB-A887-CEE7C7CF1E12}" destId="{30546585-4350-44FA-81B5-1794E5A9D9CE}" srcOrd="0" destOrd="0" presId="urn:microsoft.com/office/officeart/2018/2/layout/IconLabelList"/>
    <dgm:cxn modelId="{1F055A3A-35D1-41AD-BC2B-D5F510B52252}" type="presParOf" srcId="{BE2F97D3-643B-45DB-A887-CEE7C7CF1E12}" destId="{8F0FF1AE-C55E-46A9-AA52-BE9A151F04E6}" srcOrd="1" destOrd="0" presId="urn:microsoft.com/office/officeart/2018/2/layout/IconLabelList"/>
    <dgm:cxn modelId="{5A9D5794-91D2-4AA7-B625-99BFC05BC821}" type="presParOf" srcId="{BE2F97D3-643B-45DB-A887-CEE7C7CF1E12}" destId="{17C7B122-F957-4BA0-8A60-564F29685460}" srcOrd="2" destOrd="0" presId="urn:microsoft.com/office/officeart/2018/2/layout/IconLabelList"/>
    <dgm:cxn modelId="{34D0D825-2BED-40D5-BC1D-C420BCECC96C}" type="presParOf" srcId="{E2A42C20-76C0-47EB-B205-55B8BD1B48AC}" destId="{4740975B-ACFC-4EF1-995D-521BD8D3B351}" srcOrd="1" destOrd="0" presId="urn:microsoft.com/office/officeart/2018/2/layout/IconLabelList"/>
    <dgm:cxn modelId="{A40DDC6F-21D2-49B8-AF4E-987316CC1795}" type="presParOf" srcId="{E2A42C20-76C0-47EB-B205-55B8BD1B48AC}" destId="{40D75FBA-AA53-43F4-8E5C-18C2A8B9ED62}" srcOrd="2" destOrd="0" presId="urn:microsoft.com/office/officeart/2018/2/layout/IconLabelList"/>
    <dgm:cxn modelId="{28A62238-1085-4A90-9986-FA77AB84CB8A}" type="presParOf" srcId="{40D75FBA-AA53-43F4-8E5C-18C2A8B9ED62}" destId="{C8AD65D3-2BF9-41AA-B605-F9F37205CC3C}" srcOrd="0" destOrd="0" presId="urn:microsoft.com/office/officeart/2018/2/layout/IconLabelList"/>
    <dgm:cxn modelId="{45651052-C327-4C55-BB2D-47F6382A8675}" type="presParOf" srcId="{40D75FBA-AA53-43F4-8E5C-18C2A8B9ED62}" destId="{5FC190A5-CDF9-4F09-95FE-663A8E1141D1}" srcOrd="1" destOrd="0" presId="urn:microsoft.com/office/officeart/2018/2/layout/IconLabelList"/>
    <dgm:cxn modelId="{4C204635-AF00-46BD-A3F8-2BD8D543A9DE}" type="presParOf" srcId="{40D75FBA-AA53-43F4-8E5C-18C2A8B9ED62}" destId="{5FE08461-94AA-4515-B654-5339A6BE0A1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2D8FD2-D968-4EB0-A07A-4FC656EECB4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BF68719-AB0D-44FF-B734-77108AFC23E9}">
      <dgm:prSet/>
      <dgm:spPr/>
      <dgm:t>
        <a:bodyPr/>
        <a:lstStyle/>
        <a:p>
          <a:pPr>
            <a:lnSpc>
              <a:spcPct val="100000"/>
            </a:lnSpc>
            <a:defRPr cap="all"/>
          </a:pPr>
          <a:r>
            <a:rPr lang="en-US" b="0" i="0"/>
            <a:t>System overview </a:t>
          </a:r>
          <a:endParaRPr lang="en-US"/>
        </a:p>
      </dgm:t>
    </dgm:pt>
    <dgm:pt modelId="{6C1B5BBE-D81B-4041-A9A4-533CD18955E2}" type="parTrans" cxnId="{25339548-AA20-4A2A-8FD1-A9A8949F3B1A}">
      <dgm:prSet/>
      <dgm:spPr/>
      <dgm:t>
        <a:bodyPr/>
        <a:lstStyle/>
        <a:p>
          <a:endParaRPr lang="en-US"/>
        </a:p>
      </dgm:t>
    </dgm:pt>
    <dgm:pt modelId="{A868229D-84E8-48E0-BD16-8CDE778A7402}" type="sibTrans" cxnId="{25339548-AA20-4A2A-8FD1-A9A8949F3B1A}">
      <dgm:prSet/>
      <dgm:spPr/>
      <dgm:t>
        <a:bodyPr/>
        <a:lstStyle/>
        <a:p>
          <a:endParaRPr lang="en-US"/>
        </a:p>
      </dgm:t>
    </dgm:pt>
    <dgm:pt modelId="{D1C0D0A7-00C5-4B44-B7A8-39CCD333C0AE}">
      <dgm:prSet/>
      <dgm:spPr/>
      <dgm:t>
        <a:bodyPr/>
        <a:lstStyle/>
        <a:p>
          <a:pPr>
            <a:lnSpc>
              <a:spcPct val="100000"/>
            </a:lnSpc>
            <a:defRPr cap="all"/>
          </a:pPr>
          <a:r>
            <a:rPr lang="en-US" b="0" i="0"/>
            <a:t>Design Diagrams</a:t>
          </a:r>
          <a:endParaRPr lang="en-US"/>
        </a:p>
      </dgm:t>
    </dgm:pt>
    <dgm:pt modelId="{73017813-A885-47C9-BD63-738557F033FB}" type="parTrans" cxnId="{267FE0AC-8254-45B7-99BD-3EB288DE8FAD}">
      <dgm:prSet/>
      <dgm:spPr/>
      <dgm:t>
        <a:bodyPr/>
        <a:lstStyle/>
        <a:p>
          <a:endParaRPr lang="en-US"/>
        </a:p>
      </dgm:t>
    </dgm:pt>
    <dgm:pt modelId="{228C69A5-D273-4455-A746-91063C53584C}" type="sibTrans" cxnId="{267FE0AC-8254-45B7-99BD-3EB288DE8FAD}">
      <dgm:prSet/>
      <dgm:spPr/>
      <dgm:t>
        <a:bodyPr/>
        <a:lstStyle/>
        <a:p>
          <a:endParaRPr lang="en-US"/>
        </a:p>
      </dgm:t>
    </dgm:pt>
    <dgm:pt modelId="{A5DB9C98-AE7C-4FA6-A7A9-E4D26857F6EC}" type="pres">
      <dgm:prSet presAssocID="{3D2D8FD2-D968-4EB0-A07A-4FC656EECB4E}" presName="root" presStyleCnt="0">
        <dgm:presLayoutVars>
          <dgm:dir/>
          <dgm:resizeHandles val="exact"/>
        </dgm:presLayoutVars>
      </dgm:prSet>
      <dgm:spPr/>
    </dgm:pt>
    <dgm:pt modelId="{C037C372-E508-4E8F-AC63-AD125AA27152}" type="pres">
      <dgm:prSet presAssocID="{9BF68719-AB0D-44FF-B734-77108AFC23E9}" presName="compNode" presStyleCnt="0"/>
      <dgm:spPr/>
    </dgm:pt>
    <dgm:pt modelId="{BA0B21F2-1DB7-46F9-B54C-DD8515EBA490}" type="pres">
      <dgm:prSet presAssocID="{9BF68719-AB0D-44FF-B734-77108AFC23E9}" presName="iconBgRect" presStyleLbl="bgShp" presStyleIdx="0" presStyleCnt="2"/>
      <dgm:spPr/>
    </dgm:pt>
    <dgm:pt modelId="{5AD6BBA4-6FBF-4F3F-9B9F-7F9C85BC1104}" type="pres">
      <dgm:prSet presAssocID="{9BF68719-AB0D-44FF-B734-77108AFC23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D56CE39-4C95-4AFB-AD31-170ACD4AB4F5}" type="pres">
      <dgm:prSet presAssocID="{9BF68719-AB0D-44FF-B734-77108AFC23E9}" presName="spaceRect" presStyleCnt="0"/>
      <dgm:spPr/>
    </dgm:pt>
    <dgm:pt modelId="{65F95543-CD71-435A-BD0A-8457E225A2D4}" type="pres">
      <dgm:prSet presAssocID="{9BF68719-AB0D-44FF-B734-77108AFC23E9}" presName="textRect" presStyleLbl="revTx" presStyleIdx="0" presStyleCnt="2">
        <dgm:presLayoutVars>
          <dgm:chMax val="1"/>
          <dgm:chPref val="1"/>
        </dgm:presLayoutVars>
      </dgm:prSet>
      <dgm:spPr/>
    </dgm:pt>
    <dgm:pt modelId="{32714FA5-48B1-499B-8811-2161796CEF9D}" type="pres">
      <dgm:prSet presAssocID="{A868229D-84E8-48E0-BD16-8CDE778A7402}" presName="sibTrans" presStyleCnt="0"/>
      <dgm:spPr/>
    </dgm:pt>
    <dgm:pt modelId="{3668B0F0-0863-4635-991F-19D3641CDDF2}" type="pres">
      <dgm:prSet presAssocID="{D1C0D0A7-00C5-4B44-B7A8-39CCD333C0AE}" presName="compNode" presStyleCnt="0"/>
      <dgm:spPr/>
    </dgm:pt>
    <dgm:pt modelId="{3CB70701-3DF7-4C20-A9D8-22555B462C19}" type="pres">
      <dgm:prSet presAssocID="{D1C0D0A7-00C5-4B44-B7A8-39CCD333C0AE}" presName="iconBgRect" presStyleLbl="bgShp" presStyleIdx="1" presStyleCnt="2"/>
      <dgm:spPr/>
    </dgm:pt>
    <dgm:pt modelId="{0BC13BDF-4C3B-467B-A9EB-9783CB26D222}" type="pres">
      <dgm:prSet presAssocID="{D1C0D0A7-00C5-4B44-B7A8-39CCD333C0A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5EF47EE-3416-4A8B-9946-2319272BACED}" type="pres">
      <dgm:prSet presAssocID="{D1C0D0A7-00C5-4B44-B7A8-39CCD333C0AE}" presName="spaceRect" presStyleCnt="0"/>
      <dgm:spPr/>
    </dgm:pt>
    <dgm:pt modelId="{21A93152-AAE3-4E4C-A0FB-C0151C17AF5A}" type="pres">
      <dgm:prSet presAssocID="{D1C0D0A7-00C5-4B44-B7A8-39CCD333C0AE}" presName="textRect" presStyleLbl="revTx" presStyleIdx="1" presStyleCnt="2">
        <dgm:presLayoutVars>
          <dgm:chMax val="1"/>
          <dgm:chPref val="1"/>
        </dgm:presLayoutVars>
      </dgm:prSet>
      <dgm:spPr/>
    </dgm:pt>
  </dgm:ptLst>
  <dgm:cxnLst>
    <dgm:cxn modelId="{5CF8B005-5070-433D-B285-0CFA9A19E042}" type="presOf" srcId="{D1C0D0A7-00C5-4B44-B7A8-39CCD333C0AE}" destId="{21A93152-AAE3-4E4C-A0FB-C0151C17AF5A}" srcOrd="0" destOrd="0" presId="urn:microsoft.com/office/officeart/2018/5/layout/IconCircleLabelList"/>
    <dgm:cxn modelId="{25339548-AA20-4A2A-8FD1-A9A8949F3B1A}" srcId="{3D2D8FD2-D968-4EB0-A07A-4FC656EECB4E}" destId="{9BF68719-AB0D-44FF-B734-77108AFC23E9}" srcOrd="0" destOrd="0" parTransId="{6C1B5BBE-D81B-4041-A9A4-533CD18955E2}" sibTransId="{A868229D-84E8-48E0-BD16-8CDE778A7402}"/>
    <dgm:cxn modelId="{6D4E9969-A180-4B14-97D3-532683000DAF}" type="presOf" srcId="{9BF68719-AB0D-44FF-B734-77108AFC23E9}" destId="{65F95543-CD71-435A-BD0A-8457E225A2D4}" srcOrd="0" destOrd="0" presId="urn:microsoft.com/office/officeart/2018/5/layout/IconCircleLabelList"/>
    <dgm:cxn modelId="{138262A3-6262-4D6F-85F3-8ACF826B65D5}" type="presOf" srcId="{3D2D8FD2-D968-4EB0-A07A-4FC656EECB4E}" destId="{A5DB9C98-AE7C-4FA6-A7A9-E4D26857F6EC}" srcOrd="0" destOrd="0" presId="urn:microsoft.com/office/officeart/2018/5/layout/IconCircleLabelList"/>
    <dgm:cxn modelId="{267FE0AC-8254-45B7-99BD-3EB288DE8FAD}" srcId="{3D2D8FD2-D968-4EB0-A07A-4FC656EECB4E}" destId="{D1C0D0A7-00C5-4B44-B7A8-39CCD333C0AE}" srcOrd="1" destOrd="0" parTransId="{73017813-A885-47C9-BD63-738557F033FB}" sibTransId="{228C69A5-D273-4455-A746-91063C53584C}"/>
    <dgm:cxn modelId="{8875E92C-40AD-4512-9F2F-C9B70173BC47}" type="presParOf" srcId="{A5DB9C98-AE7C-4FA6-A7A9-E4D26857F6EC}" destId="{C037C372-E508-4E8F-AC63-AD125AA27152}" srcOrd="0" destOrd="0" presId="urn:microsoft.com/office/officeart/2018/5/layout/IconCircleLabelList"/>
    <dgm:cxn modelId="{50BE108C-F7EC-47A9-9E7E-9942CE561263}" type="presParOf" srcId="{C037C372-E508-4E8F-AC63-AD125AA27152}" destId="{BA0B21F2-1DB7-46F9-B54C-DD8515EBA490}" srcOrd="0" destOrd="0" presId="urn:microsoft.com/office/officeart/2018/5/layout/IconCircleLabelList"/>
    <dgm:cxn modelId="{65F4C5F1-78FB-4353-9B4D-6E252C5A6466}" type="presParOf" srcId="{C037C372-E508-4E8F-AC63-AD125AA27152}" destId="{5AD6BBA4-6FBF-4F3F-9B9F-7F9C85BC1104}" srcOrd="1" destOrd="0" presId="urn:microsoft.com/office/officeart/2018/5/layout/IconCircleLabelList"/>
    <dgm:cxn modelId="{0EADB9C0-BC81-4F96-AE48-C83C8CF43F25}" type="presParOf" srcId="{C037C372-E508-4E8F-AC63-AD125AA27152}" destId="{6D56CE39-4C95-4AFB-AD31-170ACD4AB4F5}" srcOrd="2" destOrd="0" presId="urn:microsoft.com/office/officeart/2018/5/layout/IconCircleLabelList"/>
    <dgm:cxn modelId="{13D04243-D389-4332-89FC-B8C5D4500047}" type="presParOf" srcId="{C037C372-E508-4E8F-AC63-AD125AA27152}" destId="{65F95543-CD71-435A-BD0A-8457E225A2D4}" srcOrd="3" destOrd="0" presId="urn:microsoft.com/office/officeart/2018/5/layout/IconCircleLabelList"/>
    <dgm:cxn modelId="{F53C29C0-85BA-4C28-9EDA-E073796B3BF6}" type="presParOf" srcId="{A5DB9C98-AE7C-4FA6-A7A9-E4D26857F6EC}" destId="{32714FA5-48B1-499B-8811-2161796CEF9D}" srcOrd="1" destOrd="0" presId="urn:microsoft.com/office/officeart/2018/5/layout/IconCircleLabelList"/>
    <dgm:cxn modelId="{0FF77CB3-7CAE-4C75-9BBC-3239CD5AE4FC}" type="presParOf" srcId="{A5DB9C98-AE7C-4FA6-A7A9-E4D26857F6EC}" destId="{3668B0F0-0863-4635-991F-19D3641CDDF2}" srcOrd="2" destOrd="0" presId="urn:microsoft.com/office/officeart/2018/5/layout/IconCircleLabelList"/>
    <dgm:cxn modelId="{5E5DCEB3-8AD8-458E-867E-23F6D3ED44B2}" type="presParOf" srcId="{3668B0F0-0863-4635-991F-19D3641CDDF2}" destId="{3CB70701-3DF7-4C20-A9D8-22555B462C19}" srcOrd="0" destOrd="0" presId="urn:microsoft.com/office/officeart/2018/5/layout/IconCircleLabelList"/>
    <dgm:cxn modelId="{7F488D88-6FE3-4438-BCB0-8DB1628DAC28}" type="presParOf" srcId="{3668B0F0-0863-4635-991F-19D3641CDDF2}" destId="{0BC13BDF-4C3B-467B-A9EB-9783CB26D222}" srcOrd="1" destOrd="0" presId="urn:microsoft.com/office/officeart/2018/5/layout/IconCircleLabelList"/>
    <dgm:cxn modelId="{489AB6EF-CFA2-4131-AC17-935ED9385061}" type="presParOf" srcId="{3668B0F0-0863-4635-991F-19D3641CDDF2}" destId="{A5EF47EE-3416-4A8B-9946-2319272BACED}" srcOrd="2" destOrd="0" presId="urn:microsoft.com/office/officeart/2018/5/layout/IconCircleLabelList"/>
    <dgm:cxn modelId="{4A477EBE-22B6-4222-B57D-E3ADB4400F44}" type="presParOf" srcId="{3668B0F0-0863-4635-991F-19D3641CDDF2}" destId="{21A93152-AAE3-4E4C-A0FB-C0151C17AF5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74B47A7-7FED-4FB1-843F-33068592305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A1C100D-634B-4639-B9F7-6231F8507308}">
      <dgm:prSet/>
      <dgm:spPr/>
      <dgm:t>
        <a:bodyPr/>
        <a:lstStyle/>
        <a:p>
          <a:pPr>
            <a:lnSpc>
              <a:spcPct val="100000"/>
            </a:lnSpc>
          </a:pPr>
          <a:r>
            <a:rPr lang="en-US"/>
            <a:t>Programming Languages – Python, HTML/CSS/JavaScript, SQLite</a:t>
          </a:r>
        </a:p>
      </dgm:t>
    </dgm:pt>
    <dgm:pt modelId="{5BCFB963-A7D3-4450-9D73-5F46676DADFC}" type="parTrans" cxnId="{EBAD305D-AC21-4C59-9964-F830DF81BCA3}">
      <dgm:prSet/>
      <dgm:spPr/>
      <dgm:t>
        <a:bodyPr/>
        <a:lstStyle/>
        <a:p>
          <a:endParaRPr lang="en-US"/>
        </a:p>
      </dgm:t>
    </dgm:pt>
    <dgm:pt modelId="{7299329D-C8A9-4830-B7C3-F21FD04DC337}" type="sibTrans" cxnId="{EBAD305D-AC21-4C59-9964-F830DF81BCA3}">
      <dgm:prSet/>
      <dgm:spPr/>
      <dgm:t>
        <a:bodyPr/>
        <a:lstStyle/>
        <a:p>
          <a:endParaRPr lang="en-US"/>
        </a:p>
      </dgm:t>
    </dgm:pt>
    <dgm:pt modelId="{1B18DE64-7325-4F95-8181-769076417EFF}">
      <dgm:prSet/>
      <dgm:spPr/>
      <dgm:t>
        <a:bodyPr/>
        <a:lstStyle/>
        <a:p>
          <a:pPr>
            <a:lnSpc>
              <a:spcPct val="100000"/>
            </a:lnSpc>
          </a:pPr>
          <a:r>
            <a:rPr lang="en-US" dirty="0"/>
            <a:t>Frameworks and APIs – Flask, NumPy, Pandas, Matplotlib, scikit-learn, Bootstrap 4, jQuery</a:t>
          </a:r>
        </a:p>
      </dgm:t>
    </dgm:pt>
    <dgm:pt modelId="{731CB073-E67B-471A-A18B-01A7288E3428}" type="parTrans" cxnId="{23E1AE00-7EB1-4E93-98A9-938DB8813FA9}">
      <dgm:prSet/>
      <dgm:spPr/>
      <dgm:t>
        <a:bodyPr/>
        <a:lstStyle/>
        <a:p>
          <a:endParaRPr lang="en-US"/>
        </a:p>
      </dgm:t>
    </dgm:pt>
    <dgm:pt modelId="{227B4CB2-4FD6-492E-80DC-454B17A2ECC9}" type="sibTrans" cxnId="{23E1AE00-7EB1-4E93-98A9-938DB8813FA9}">
      <dgm:prSet/>
      <dgm:spPr/>
      <dgm:t>
        <a:bodyPr/>
        <a:lstStyle/>
        <a:p>
          <a:endParaRPr lang="en-US"/>
        </a:p>
      </dgm:t>
    </dgm:pt>
    <dgm:pt modelId="{1AAEB992-1B2C-4406-89EB-D0086F6800BE}" type="pres">
      <dgm:prSet presAssocID="{474B47A7-7FED-4FB1-843F-330685923051}" presName="root" presStyleCnt="0">
        <dgm:presLayoutVars>
          <dgm:dir/>
          <dgm:resizeHandles val="exact"/>
        </dgm:presLayoutVars>
      </dgm:prSet>
      <dgm:spPr/>
    </dgm:pt>
    <dgm:pt modelId="{21F05373-CBF8-4EBA-91D1-AD27126DBD99}" type="pres">
      <dgm:prSet presAssocID="{6A1C100D-634B-4639-B9F7-6231F8507308}" presName="compNode" presStyleCnt="0"/>
      <dgm:spPr/>
    </dgm:pt>
    <dgm:pt modelId="{4320D326-0FEE-4176-93DB-2771EA177829}" type="pres">
      <dgm:prSet presAssocID="{6A1C100D-634B-4639-B9F7-6231F850730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9C62C2AF-32B4-4785-AF92-E7A6A799727D}" type="pres">
      <dgm:prSet presAssocID="{6A1C100D-634B-4639-B9F7-6231F8507308}" presName="spaceRect" presStyleCnt="0"/>
      <dgm:spPr/>
    </dgm:pt>
    <dgm:pt modelId="{40DB18A8-85E9-46DC-986F-5F885648AB8A}" type="pres">
      <dgm:prSet presAssocID="{6A1C100D-634B-4639-B9F7-6231F8507308}" presName="textRect" presStyleLbl="revTx" presStyleIdx="0" presStyleCnt="2">
        <dgm:presLayoutVars>
          <dgm:chMax val="1"/>
          <dgm:chPref val="1"/>
        </dgm:presLayoutVars>
      </dgm:prSet>
      <dgm:spPr/>
    </dgm:pt>
    <dgm:pt modelId="{204DDE45-0ED2-4797-9809-6042EF926A67}" type="pres">
      <dgm:prSet presAssocID="{7299329D-C8A9-4830-B7C3-F21FD04DC337}" presName="sibTrans" presStyleCnt="0"/>
      <dgm:spPr/>
    </dgm:pt>
    <dgm:pt modelId="{B41AE5BF-E3D2-48E8-808C-8A1556985B0D}" type="pres">
      <dgm:prSet presAssocID="{1B18DE64-7325-4F95-8181-769076417EFF}" presName="compNode" presStyleCnt="0"/>
      <dgm:spPr/>
    </dgm:pt>
    <dgm:pt modelId="{EBF694D4-C21F-47F6-B8D4-3835EF2B90B1}" type="pres">
      <dgm:prSet presAssocID="{1B18DE64-7325-4F95-8181-769076417E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nda"/>
        </a:ext>
      </dgm:extLst>
    </dgm:pt>
    <dgm:pt modelId="{ADC3EBD1-FC79-4C56-A223-05EC70143186}" type="pres">
      <dgm:prSet presAssocID="{1B18DE64-7325-4F95-8181-769076417EFF}" presName="spaceRect" presStyleCnt="0"/>
      <dgm:spPr/>
    </dgm:pt>
    <dgm:pt modelId="{61B7BA4E-6AA9-48A8-9B3E-981703FC72C7}" type="pres">
      <dgm:prSet presAssocID="{1B18DE64-7325-4F95-8181-769076417EFF}" presName="textRect" presStyleLbl="revTx" presStyleIdx="1" presStyleCnt="2">
        <dgm:presLayoutVars>
          <dgm:chMax val="1"/>
          <dgm:chPref val="1"/>
        </dgm:presLayoutVars>
      </dgm:prSet>
      <dgm:spPr/>
    </dgm:pt>
  </dgm:ptLst>
  <dgm:cxnLst>
    <dgm:cxn modelId="{23E1AE00-7EB1-4E93-98A9-938DB8813FA9}" srcId="{474B47A7-7FED-4FB1-843F-330685923051}" destId="{1B18DE64-7325-4F95-8181-769076417EFF}" srcOrd="1" destOrd="0" parTransId="{731CB073-E67B-471A-A18B-01A7288E3428}" sibTransId="{227B4CB2-4FD6-492E-80DC-454B17A2ECC9}"/>
    <dgm:cxn modelId="{EBAD305D-AC21-4C59-9964-F830DF81BCA3}" srcId="{474B47A7-7FED-4FB1-843F-330685923051}" destId="{6A1C100D-634B-4639-B9F7-6231F8507308}" srcOrd="0" destOrd="0" parTransId="{5BCFB963-A7D3-4450-9D73-5F46676DADFC}" sibTransId="{7299329D-C8A9-4830-B7C3-F21FD04DC337}"/>
    <dgm:cxn modelId="{9EC59B43-56A3-4A46-B2A4-65D86F38CFAC}" type="presOf" srcId="{6A1C100D-634B-4639-B9F7-6231F8507308}" destId="{40DB18A8-85E9-46DC-986F-5F885648AB8A}" srcOrd="0" destOrd="0" presId="urn:microsoft.com/office/officeart/2018/2/layout/IconLabelList"/>
    <dgm:cxn modelId="{740F548E-D0FA-4BD3-A404-22376CB1649D}" type="presOf" srcId="{1B18DE64-7325-4F95-8181-769076417EFF}" destId="{61B7BA4E-6AA9-48A8-9B3E-981703FC72C7}" srcOrd="0" destOrd="0" presId="urn:microsoft.com/office/officeart/2018/2/layout/IconLabelList"/>
    <dgm:cxn modelId="{BE73C0A0-B341-43AF-A73A-25717C1F2F41}" type="presOf" srcId="{474B47A7-7FED-4FB1-843F-330685923051}" destId="{1AAEB992-1B2C-4406-89EB-D0086F6800BE}" srcOrd="0" destOrd="0" presId="urn:microsoft.com/office/officeart/2018/2/layout/IconLabelList"/>
    <dgm:cxn modelId="{7277F26C-3322-46CB-B4A1-76435BA9809E}" type="presParOf" srcId="{1AAEB992-1B2C-4406-89EB-D0086F6800BE}" destId="{21F05373-CBF8-4EBA-91D1-AD27126DBD99}" srcOrd="0" destOrd="0" presId="urn:microsoft.com/office/officeart/2018/2/layout/IconLabelList"/>
    <dgm:cxn modelId="{8AAB1592-41CF-4EF1-9826-5C33856A8370}" type="presParOf" srcId="{21F05373-CBF8-4EBA-91D1-AD27126DBD99}" destId="{4320D326-0FEE-4176-93DB-2771EA177829}" srcOrd="0" destOrd="0" presId="urn:microsoft.com/office/officeart/2018/2/layout/IconLabelList"/>
    <dgm:cxn modelId="{C2040292-9F21-4CC7-B0F5-6FDDF0F87403}" type="presParOf" srcId="{21F05373-CBF8-4EBA-91D1-AD27126DBD99}" destId="{9C62C2AF-32B4-4785-AF92-E7A6A799727D}" srcOrd="1" destOrd="0" presId="urn:microsoft.com/office/officeart/2018/2/layout/IconLabelList"/>
    <dgm:cxn modelId="{163B7DF7-AA4E-4C91-BA63-08F149CD2876}" type="presParOf" srcId="{21F05373-CBF8-4EBA-91D1-AD27126DBD99}" destId="{40DB18A8-85E9-46DC-986F-5F885648AB8A}" srcOrd="2" destOrd="0" presId="urn:microsoft.com/office/officeart/2018/2/layout/IconLabelList"/>
    <dgm:cxn modelId="{94D60B5C-FD55-4B97-BC0D-10F893C1DF78}" type="presParOf" srcId="{1AAEB992-1B2C-4406-89EB-D0086F6800BE}" destId="{204DDE45-0ED2-4797-9809-6042EF926A67}" srcOrd="1" destOrd="0" presId="urn:microsoft.com/office/officeart/2018/2/layout/IconLabelList"/>
    <dgm:cxn modelId="{80D1FB83-735D-4C02-9D48-63ED1C1041B6}" type="presParOf" srcId="{1AAEB992-1B2C-4406-89EB-D0086F6800BE}" destId="{B41AE5BF-E3D2-48E8-808C-8A1556985B0D}" srcOrd="2" destOrd="0" presId="urn:microsoft.com/office/officeart/2018/2/layout/IconLabelList"/>
    <dgm:cxn modelId="{184E5301-55A8-4542-A274-9C202CEEBB92}" type="presParOf" srcId="{B41AE5BF-E3D2-48E8-808C-8A1556985B0D}" destId="{EBF694D4-C21F-47F6-B8D4-3835EF2B90B1}" srcOrd="0" destOrd="0" presId="urn:microsoft.com/office/officeart/2018/2/layout/IconLabelList"/>
    <dgm:cxn modelId="{E0939F23-8EFF-44FC-817E-9A1FEA266019}" type="presParOf" srcId="{B41AE5BF-E3D2-48E8-808C-8A1556985B0D}" destId="{ADC3EBD1-FC79-4C56-A223-05EC70143186}" srcOrd="1" destOrd="0" presId="urn:microsoft.com/office/officeart/2018/2/layout/IconLabelList"/>
    <dgm:cxn modelId="{CCB73332-1457-48B6-863D-904E574B5539}" type="presParOf" srcId="{B41AE5BF-E3D2-48E8-808C-8A1556985B0D}" destId="{61B7BA4E-6AA9-48A8-9B3E-981703FC72C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B16CAC-0747-444C-9E55-D72C2E4E5CB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7E56F9A-4238-4C66-88F9-966277281067}">
      <dgm:prSet/>
      <dgm:spPr/>
      <dgm:t>
        <a:bodyPr/>
        <a:lstStyle/>
        <a:p>
          <a:r>
            <a:rPr lang="en-US" b="1" dirty="0"/>
            <a:t>Data Cleaning – </a:t>
          </a:r>
          <a:r>
            <a:rPr lang="en-US" b="0" i="0" dirty="0"/>
            <a:t>Several datasets were sourced from Kaggle, a popular data science platform. While these datasets provided valuable information for the project, they also presented some challenges, particularly with regard to data cleaning.</a:t>
          </a:r>
          <a:endParaRPr lang="en-US" b="0" dirty="0"/>
        </a:p>
      </dgm:t>
    </dgm:pt>
    <dgm:pt modelId="{8E030364-778E-46DC-A6DB-B3DC24191AAF}" type="parTrans" cxnId="{F8A80C39-53D8-446F-BEBF-CD7348363B75}">
      <dgm:prSet/>
      <dgm:spPr/>
      <dgm:t>
        <a:bodyPr/>
        <a:lstStyle/>
        <a:p>
          <a:endParaRPr lang="en-US"/>
        </a:p>
      </dgm:t>
    </dgm:pt>
    <dgm:pt modelId="{9A995642-E461-4160-A566-94ED96AC7334}" type="sibTrans" cxnId="{F8A80C39-53D8-446F-BEBF-CD7348363B75}">
      <dgm:prSet/>
      <dgm:spPr/>
      <dgm:t>
        <a:bodyPr/>
        <a:lstStyle/>
        <a:p>
          <a:endParaRPr lang="en-US"/>
        </a:p>
      </dgm:t>
    </dgm:pt>
    <dgm:pt modelId="{5D0A5A8B-E783-4302-A570-E4D3E8EB88AB}">
      <dgm:prSet/>
      <dgm:spPr/>
      <dgm:t>
        <a:bodyPr/>
        <a:lstStyle/>
        <a:p>
          <a:r>
            <a:rPr lang="en-US" b="1" dirty="0"/>
            <a:t>Technical Knowledge and Time </a:t>
          </a:r>
          <a:r>
            <a:rPr lang="en-US" dirty="0"/>
            <a:t>- </a:t>
          </a:r>
          <a:r>
            <a:rPr lang="en-US" b="0" i="0" dirty="0"/>
            <a:t>One of the challenges encountered during the </a:t>
          </a:r>
          <a:r>
            <a:rPr lang="en-US" b="0" i="0" dirty="0" err="1"/>
            <a:t>TuneMe</a:t>
          </a:r>
          <a:r>
            <a:rPr lang="en-US" b="0" i="0" dirty="0"/>
            <a:t> project was the learning curve and time constraint associated with developing both a frontend and backend application. Initially, the decision was made to separate the frontend using the Ionic framework as an opportunity to learn Android development, while the backend was built using Flask. However, this approach proved to be complicated and time-consuming, leading to the decision to switch to a lightweight Flask application. A cross-disciplinary challenge encountered during the development of the </a:t>
          </a:r>
          <a:r>
            <a:rPr lang="en-US" b="0" i="0" dirty="0" err="1"/>
            <a:t>TuneMe</a:t>
          </a:r>
          <a:r>
            <a:rPr lang="en-US" b="0" i="0" dirty="0"/>
            <a:t> application was the need to learn musical terms and concepts in order to effectively categorize and recommend music to users. </a:t>
          </a:r>
          <a:endParaRPr lang="en-US" dirty="0"/>
        </a:p>
      </dgm:t>
    </dgm:pt>
    <dgm:pt modelId="{1389D9EE-484A-4962-AB00-36BA5AE85414}" type="parTrans" cxnId="{86B71471-8A75-491A-B6E4-4D9989A5B551}">
      <dgm:prSet/>
      <dgm:spPr/>
      <dgm:t>
        <a:bodyPr/>
        <a:lstStyle/>
        <a:p>
          <a:endParaRPr lang="en-US"/>
        </a:p>
      </dgm:t>
    </dgm:pt>
    <dgm:pt modelId="{8417D25F-4E99-4DC5-BC86-A866E8DDB4CB}" type="sibTrans" cxnId="{86B71471-8A75-491A-B6E4-4D9989A5B551}">
      <dgm:prSet/>
      <dgm:spPr/>
      <dgm:t>
        <a:bodyPr/>
        <a:lstStyle/>
        <a:p>
          <a:endParaRPr lang="en-US"/>
        </a:p>
      </dgm:t>
    </dgm:pt>
    <dgm:pt modelId="{ECD0DA6E-B4FA-4DEE-9F4F-08565A63D1DE}">
      <dgm:prSet/>
      <dgm:spPr/>
      <dgm:t>
        <a:bodyPr/>
        <a:lstStyle/>
        <a:p>
          <a:r>
            <a:rPr lang="en-US" b="1" dirty="0"/>
            <a:t>Diversity and Cultural</a:t>
          </a:r>
          <a:r>
            <a:rPr lang="en-US" dirty="0"/>
            <a:t> </a:t>
          </a:r>
          <a:r>
            <a:rPr lang="en-US" b="1" dirty="0"/>
            <a:t>Challenges</a:t>
          </a:r>
          <a:r>
            <a:rPr lang="en-US" dirty="0"/>
            <a:t>- Music is heavily influenced and differs by cultural attributes, such as language, and instrumentation. Many musical genres are unique to some geographical region or to an ethnic, religious, or linguistic group. Given the extensive nature of music, its it is not feasible to create a solution that is exhaustive and applicable to all kinds of music. </a:t>
          </a:r>
        </a:p>
      </dgm:t>
    </dgm:pt>
    <dgm:pt modelId="{A52B518A-C030-4097-A317-76B48C08EEEE}" type="parTrans" cxnId="{065791C7-B3B3-4257-8377-452148F248FF}">
      <dgm:prSet/>
      <dgm:spPr/>
      <dgm:t>
        <a:bodyPr/>
        <a:lstStyle/>
        <a:p>
          <a:endParaRPr lang="en-US"/>
        </a:p>
      </dgm:t>
    </dgm:pt>
    <dgm:pt modelId="{CC919F3F-5A29-45B1-B12F-C1CA8CC4F8D7}" type="sibTrans" cxnId="{065791C7-B3B3-4257-8377-452148F248FF}">
      <dgm:prSet/>
      <dgm:spPr/>
      <dgm:t>
        <a:bodyPr/>
        <a:lstStyle/>
        <a:p>
          <a:endParaRPr lang="en-US"/>
        </a:p>
      </dgm:t>
    </dgm:pt>
    <dgm:pt modelId="{603EF1F1-31A7-4999-AA85-1D9481D11F75}" type="pres">
      <dgm:prSet presAssocID="{4BB16CAC-0747-444C-9E55-D72C2E4E5CB9}" presName="vert0" presStyleCnt="0">
        <dgm:presLayoutVars>
          <dgm:dir/>
          <dgm:animOne val="branch"/>
          <dgm:animLvl val="lvl"/>
        </dgm:presLayoutVars>
      </dgm:prSet>
      <dgm:spPr/>
    </dgm:pt>
    <dgm:pt modelId="{8EB71A02-A8A0-41A7-B4CB-CF0EB5D63049}" type="pres">
      <dgm:prSet presAssocID="{67E56F9A-4238-4C66-88F9-966277281067}" presName="thickLine" presStyleLbl="alignNode1" presStyleIdx="0" presStyleCnt="3"/>
      <dgm:spPr/>
    </dgm:pt>
    <dgm:pt modelId="{09042DAB-8609-4081-99B3-CD8F917A0FE2}" type="pres">
      <dgm:prSet presAssocID="{67E56F9A-4238-4C66-88F9-966277281067}" presName="horz1" presStyleCnt="0"/>
      <dgm:spPr/>
    </dgm:pt>
    <dgm:pt modelId="{6B50BA27-6B73-42E3-9A6A-878BC9FAA29C}" type="pres">
      <dgm:prSet presAssocID="{67E56F9A-4238-4C66-88F9-966277281067}" presName="tx1" presStyleLbl="revTx" presStyleIdx="0" presStyleCnt="3" custScaleY="37254"/>
      <dgm:spPr/>
    </dgm:pt>
    <dgm:pt modelId="{EC942C5A-F3BF-4352-914F-E0823EF54E8E}" type="pres">
      <dgm:prSet presAssocID="{67E56F9A-4238-4C66-88F9-966277281067}" presName="vert1" presStyleCnt="0"/>
      <dgm:spPr/>
    </dgm:pt>
    <dgm:pt modelId="{3D0545DF-8A85-49B1-BF0C-1E7568A3BEF3}" type="pres">
      <dgm:prSet presAssocID="{5D0A5A8B-E783-4302-A570-E4D3E8EB88AB}" presName="thickLine" presStyleLbl="alignNode1" presStyleIdx="1" presStyleCnt="3"/>
      <dgm:spPr/>
    </dgm:pt>
    <dgm:pt modelId="{8E80E5D4-76A2-4593-9805-32E4E28F834A}" type="pres">
      <dgm:prSet presAssocID="{5D0A5A8B-E783-4302-A570-E4D3E8EB88AB}" presName="horz1" presStyleCnt="0"/>
      <dgm:spPr/>
    </dgm:pt>
    <dgm:pt modelId="{FB0C9BAD-2FA5-4C2B-ADE6-8A8B5B5064CF}" type="pres">
      <dgm:prSet presAssocID="{5D0A5A8B-E783-4302-A570-E4D3E8EB88AB}" presName="tx1" presStyleLbl="revTx" presStyleIdx="1" presStyleCnt="3"/>
      <dgm:spPr/>
    </dgm:pt>
    <dgm:pt modelId="{3485EAC3-316C-46F3-B09E-2217D3671598}" type="pres">
      <dgm:prSet presAssocID="{5D0A5A8B-E783-4302-A570-E4D3E8EB88AB}" presName="vert1" presStyleCnt="0"/>
      <dgm:spPr/>
    </dgm:pt>
    <dgm:pt modelId="{B7BF158B-31DE-4A84-8F9E-7F24A643DB61}" type="pres">
      <dgm:prSet presAssocID="{ECD0DA6E-B4FA-4DEE-9F4F-08565A63D1DE}" presName="thickLine" presStyleLbl="alignNode1" presStyleIdx="2" presStyleCnt="3"/>
      <dgm:spPr/>
    </dgm:pt>
    <dgm:pt modelId="{5216821E-9AF5-41A9-8A8E-6219B58DBF11}" type="pres">
      <dgm:prSet presAssocID="{ECD0DA6E-B4FA-4DEE-9F4F-08565A63D1DE}" presName="horz1" presStyleCnt="0"/>
      <dgm:spPr/>
    </dgm:pt>
    <dgm:pt modelId="{2FE580AF-3753-40F4-9B98-B2843F447349}" type="pres">
      <dgm:prSet presAssocID="{ECD0DA6E-B4FA-4DEE-9F4F-08565A63D1DE}" presName="tx1" presStyleLbl="revTx" presStyleIdx="2" presStyleCnt="3"/>
      <dgm:spPr/>
    </dgm:pt>
    <dgm:pt modelId="{70339BC1-155A-4C4F-9533-574CC3084F73}" type="pres">
      <dgm:prSet presAssocID="{ECD0DA6E-B4FA-4DEE-9F4F-08565A63D1DE}" presName="vert1" presStyleCnt="0"/>
      <dgm:spPr/>
    </dgm:pt>
  </dgm:ptLst>
  <dgm:cxnLst>
    <dgm:cxn modelId="{F8A80C39-53D8-446F-BEBF-CD7348363B75}" srcId="{4BB16CAC-0747-444C-9E55-D72C2E4E5CB9}" destId="{67E56F9A-4238-4C66-88F9-966277281067}" srcOrd="0" destOrd="0" parTransId="{8E030364-778E-46DC-A6DB-B3DC24191AAF}" sibTransId="{9A995642-E461-4160-A566-94ED96AC7334}"/>
    <dgm:cxn modelId="{86B71471-8A75-491A-B6E4-4D9989A5B551}" srcId="{4BB16CAC-0747-444C-9E55-D72C2E4E5CB9}" destId="{5D0A5A8B-E783-4302-A570-E4D3E8EB88AB}" srcOrd="1" destOrd="0" parTransId="{1389D9EE-484A-4962-AB00-36BA5AE85414}" sibTransId="{8417D25F-4E99-4DC5-BC86-A866E8DDB4CB}"/>
    <dgm:cxn modelId="{7067AA7A-D5CC-4BDB-BFA8-94600E39B7F8}" type="presOf" srcId="{67E56F9A-4238-4C66-88F9-966277281067}" destId="{6B50BA27-6B73-42E3-9A6A-878BC9FAA29C}" srcOrd="0" destOrd="0" presId="urn:microsoft.com/office/officeart/2008/layout/LinedList"/>
    <dgm:cxn modelId="{8E510EB8-48D4-44F2-B928-470F09E378A4}" type="presOf" srcId="{ECD0DA6E-B4FA-4DEE-9F4F-08565A63D1DE}" destId="{2FE580AF-3753-40F4-9B98-B2843F447349}" srcOrd="0" destOrd="0" presId="urn:microsoft.com/office/officeart/2008/layout/LinedList"/>
    <dgm:cxn modelId="{065791C7-B3B3-4257-8377-452148F248FF}" srcId="{4BB16CAC-0747-444C-9E55-D72C2E4E5CB9}" destId="{ECD0DA6E-B4FA-4DEE-9F4F-08565A63D1DE}" srcOrd="2" destOrd="0" parTransId="{A52B518A-C030-4097-A317-76B48C08EEEE}" sibTransId="{CC919F3F-5A29-45B1-B12F-C1CA8CC4F8D7}"/>
    <dgm:cxn modelId="{B5D110F3-A378-4819-A904-E94BEACBD2A4}" type="presOf" srcId="{4BB16CAC-0747-444C-9E55-D72C2E4E5CB9}" destId="{603EF1F1-31A7-4999-AA85-1D9481D11F75}" srcOrd="0" destOrd="0" presId="urn:microsoft.com/office/officeart/2008/layout/LinedList"/>
    <dgm:cxn modelId="{F7DC4BF5-7A7D-41E2-9F9C-18D56E7579C7}" type="presOf" srcId="{5D0A5A8B-E783-4302-A570-E4D3E8EB88AB}" destId="{FB0C9BAD-2FA5-4C2B-ADE6-8A8B5B5064CF}" srcOrd="0" destOrd="0" presId="urn:microsoft.com/office/officeart/2008/layout/LinedList"/>
    <dgm:cxn modelId="{2BA63CDF-A1DA-4CF7-9FEE-81DEDE61D24E}" type="presParOf" srcId="{603EF1F1-31A7-4999-AA85-1D9481D11F75}" destId="{8EB71A02-A8A0-41A7-B4CB-CF0EB5D63049}" srcOrd="0" destOrd="0" presId="urn:microsoft.com/office/officeart/2008/layout/LinedList"/>
    <dgm:cxn modelId="{41BC71F3-37F9-4082-A9E7-8F772EE05D6E}" type="presParOf" srcId="{603EF1F1-31A7-4999-AA85-1D9481D11F75}" destId="{09042DAB-8609-4081-99B3-CD8F917A0FE2}" srcOrd="1" destOrd="0" presId="urn:microsoft.com/office/officeart/2008/layout/LinedList"/>
    <dgm:cxn modelId="{7E7B86B9-9984-45C0-ACC6-2F7427D73128}" type="presParOf" srcId="{09042DAB-8609-4081-99B3-CD8F917A0FE2}" destId="{6B50BA27-6B73-42E3-9A6A-878BC9FAA29C}" srcOrd="0" destOrd="0" presId="urn:microsoft.com/office/officeart/2008/layout/LinedList"/>
    <dgm:cxn modelId="{55C2F31D-0556-4DD2-B5C8-50A1766D65C2}" type="presParOf" srcId="{09042DAB-8609-4081-99B3-CD8F917A0FE2}" destId="{EC942C5A-F3BF-4352-914F-E0823EF54E8E}" srcOrd="1" destOrd="0" presId="urn:microsoft.com/office/officeart/2008/layout/LinedList"/>
    <dgm:cxn modelId="{D924EF43-33E4-4527-A5CE-D181A81EDAB0}" type="presParOf" srcId="{603EF1F1-31A7-4999-AA85-1D9481D11F75}" destId="{3D0545DF-8A85-49B1-BF0C-1E7568A3BEF3}" srcOrd="2" destOrd="0" presId="urn:microsoft.com/office/officeart/2008/layout/LinedList"/>
    <dgm:cxn modelId="{12EA4471-6AA8-41E6-AD6F-CFEAD8F7083B}" type="presParOf" srcId="{603EF1F1-31A7-4999-AA85-1D9481D11F75}" destId="{8E80E5D4-76A2-4593-9805-32E4E28F834A}" srcOrd="3" destOrd="0" presId="urn:microsoft.com/office/officeart/2008/layout/LinedList"/>
    <dgm:cxn modelId="{22EFA0D9-E790-4B7A-B385-6D0EF9A0E976}" type="presParOf" srcId="{8E80E5D4-76A2-4593-9805-32E4E28F834A}" destId="{FB0C9BAD-2FA5-4C2B-ADE6-8A8B5B5064CF}" srcOrd="0" destOrd="0" presId="urn:microsoft.com/office/officeart/2008/layout/LinedList"/>
    <dgm:cxn modelId="{4912FE1B-46CD-400A-AEA4-91397A8BA8A9}" type="presParOf" srcId="{8E80E5D4-76A2-4593-9805-32E4E28F834A}" destId="{3485EAC3-316C-46F3-B09E-2217D3671598}" srcOrd="1" destOrd="0" presId="urn:microsoft.com/office/officeart/2008/layout/LinedList"/>
    <dgm:cxn modelId="{A5A94988-20D8-4C3B-9409-0366AD33EA36}" type="presParOf" srcId="{603EF1F1-31A7-4999-AA85-1D9481D11F75}" destId="{B7BF158B-31DE-4A84-8F9E-7F24A643DB61}" srcOrd="4" destOrd="0" presId="urn:microsoft.com/office/officeart/2008/layout/LinedList"/>
    <dgm:cxn modelId="{5CB5931A-C6DE-4B59-A965-09EA778E2B66}" type="presParOf" srcId="{603EF1F1-31A7-4999-AA85-1D9481D11F75}" destId="{5216821E-9AF5-41A9-8A8E-6219B58DBF11}" srcOrd="5" destOrd="0" presId="urn:microsoft.com/office/officeart/2008/layout/LinedList"/>
    <dgm:cxn modelId="{DA559D89-0A6D-4AEF-901F-BC7E4F6E10CA}" type="presParOf" srcId="{5216821E-9AF5-41A9-8A8E-6219B58DBF11}" destId="{2FE580AF-3753-40F4-9B98-B2843F447349}" srcOrd="0" destOrd="0" presId="urn:microsoft.com/office/officeart/2008/layout/LinedList"/>
    <dgm:cxn modelId="{9AC1384D-6CDE-47A9-8B10-04E8477E8325}" type="presParOf" srcId="{5216821E-9AF5-41A9-8A8E-6219B58DBF11}" destId="{70339BC1-155A-4C4F-9533-574CC3084F7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30EDD-8543-4C13-99AF-7769605A5018}">
      <dsp:nvSpPr>
        <dsp:cNvPr id="0" name=""/>
        <dsp:cNvSpPr/>
      </dsp:nvSpPr>
      <dsp:spPr>
        <a:xfrm>
          <a:off x="0" y="468369"/>
          <a:ext cx="105156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Zaina Qasim</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1"/>
            </a:rPr>
            <a:t>qasimza@mail.uc.edu</a:t>
          </a:r>
          <a:endParaRPr lang="en-US" sz="2800" kern="1200"/>
        </a:p>
      </dsp:txBody>
      <dsp:txXfrm>
        <a:off x="0" y="468369"/>
        <a:ext cx="10515600" cy="1631700"/>
      </dsp:txXfrm>
    </dsp:sp>
    <dsp:sp modelId="{F6382D6A-C293-4AB3-A79E-6B05584AAA47}">
      <dsp:nvSpPr>
        <dsp:cNvPr id="0" name=""/>
        <dsp:cNvSpPr/>
      </dsp:nvSpPr>
      <dsp:spPr>
        <a:xfrm>
          <a:off x="525780" y="55089"/>
          <a:ext cx="736092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n-US" sz="2800" b="1" kern="1200"/>
            <a:t>Member(s)</a:t>
          </a:r>
          <a:endParaRPr lang="en-US" sz="2800" kern="1200"/>
        </a:p>
      </dsp:txBody>
      <dsp:txXfrm>
        <a:off x="566129" y="95438"/>
        <a:ext cx="7280222" cy="745862"/>
      </dsp:txXfrm>
    </dsp:sp>
    <dsp:sp modelId="{B295B443-1BCC-4C0F-97E5-DD67EE512212}">
      <dsp:nvSpPr>
        <dsp:cNvPr id="0" name=""/>
        <dsp:cNvSpPr/>
      </dsp:nvSpPr>
      <dsp:spPr>
        <a:xfrm>
          <a:off x="0" y="2664549"/>
          <a:ext cx="10515600"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Fred Annexstein</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2"/>
            </a:rPr>
            <a:t>fred.annexstein@uc.edu</a:t>
          </a:r>
          <a:r>
            <a:rPr lang="en-US" sz="2800" kern="1200"/>
            <a:t> </a:t>
          </a:r>
        </a:p>
      </dsp:txBody>
      <dsp:txXfrm>
        <a:off x="0" y="2664549"/>
        <a:ext cx="10515600" cy="1631700"/>
      </dsp:txXfrm>
    </dsp:sp>
    <dsp:sp modelId="{193CAC55-465D-4AD4-9ECD-1537EE6470EC}">
      <dsp:nvSpPr>
        <dsp:cNvPr id="0" name=""/>
        <dsp:cNvSpPr/>
      </dsp:nvSpPr>
      <dsp:spPr>
        <a:xfrm>
          <a:off x="525780" y="2251269"/>
          <a:ext cx="7360920"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44600">
            <a:lnSpc>
              <a:spcPct val="90000"/>
            </a:lnSpc>
            <a:spcBef>
              <a:spcPct val="0"/>
            </a:spcBef>
            <a:spcAft>
              <a:spcPct val="35000"/>
            </a:spcAft>
            <a:buNone/>
          </a:pPr>
          <a:r>
            <a:rPr lang="en-US" sz="2800" b="1" kern="1200"/>
            <a:t>Faculty Advisor </a:t>
          </a:r>
          <a:endParaRPr lang="en-US" sz="2800" kern="1200"/>
        </a:p>
      </dsp:txBody>
      <dsp:txXfrm>
        <a:off x="566129" y="2291618"/>
        <a:ext cx="7280222"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46585-4350-44FA-81B5-1794E5A9D9CE}">
      <dsp:nvSpPr>
        <dsp:cNvPr id="0" name=""/>
        <dsp:cNvSpPr/>
      </dsp:nvSpPr>
      <dsp:spPr>
        <a:xfrm>
          <a:off x="1747800" y="52911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7B122-F957-4BA0-8A60-564F29685460}">
      <dsp:nvSpPr>
        <dsp:cNvPr id="0" name=""/>
        <dsp:cNvSpPr/>
      </dsp:nvSpPr>
      <dsp:spPr>
        <a:xfrm>
          <a:off x="559800" y="2967226"/>
          <a:ext cx="432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User Focused Design = Potential for Improving Music Discovery: </a:t>
          </a:r>
          <a:r>
            <a:rPr lang="en-US" sz="1100" b="0" i="0" kern="1200"/>
            <a:t>TuneMe addresses a gap in existing music recommendation systems by allowing users to specify their definition of similarity.</a:t>
          </a:r>
          <a:r>
            <a:rPr lang="en-US" sz="1100" b="1" i="0" kern="1200"/>
            <a:t> </a:t>
          </a:r>
          <a:r>
            <a:rPr lang="en-US" sz="1100" b="0" i="0" kern="1200"/>
            <a:t>This means that the application has </a:t>
          </a:r>
          <a:r>
            <a:rPr lang="en-US" sz="1100" kern="1200"/>
            <a:t>the </a:t>
          </a:r>
          <a:r>
            <a:rPr lang="en-US" sz="1100" b="0" i="0" kern="1200"/>
            <a:t>potential to improve music discovery by providing users with more personalized and accurate recommendations.</a:t>
          </a:r>
          <a:endParaRPr lang="en-US" sz="1100" kern="1200"/>
        </a:p>
      </dsp:txBody>
      <dsp:txXfrm>
        <a:off x="559800" y="2967226"/>
        <a:ext cx="4320000" cy="855000"/>
      </dsp:txXfrm>
    </dsp:sp>
    <dsp:sp modelId="{C8AD65D3-2BF9-41AA-B605-F9F37205CC3C}">
      <dsp:nvSpPr>
        <dsp:cNvPr id="0" name=""/>
        <dsp:cNvSpPr/>
      </dsp:nvSpPr>
      <dsp:spPr>
        <a:xfrm>
          <a:off x="6823800" y="52911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E08461-94AA-4515-B654-5339A6BE0A19}">
      <dsp:nvSpPr>
        <dsp:cNvPr id="0" name=""/>
        <dsp:cNvSpPr/>
      </dsp:nvSpPr>
      <dsp:spPr>
        <a:xfrm>
          <a:off x="5635800" y="2967226"/>
          <a:ext cx="432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Data Set with Lyric-Theme Tagging:  </a:t>
          </a:r>
          <a:r>
            <a:rPr lang="en-US" sz="1100" kern="1200" dirty="0"/>
            <a:t>A </a:t>
          </a:r>
          <a:r>
            <a:rPr lang="en-US" sz="1100" kern="1200" dirty="0" err="1"/>
            <a:t>webscraper</a:t>
          </a:r>
          <a:r>
            <a:rPr lang="en-US" sz="1100" kern="1200" dirty="0"/>
            <a:t> was used to generate a dataset comprising of roughly 20,000 data points with lyric to theme tagging which can be useful in searching for music based on themes. An ML model was also used to predict the themes of other songs that are not tagged yet. </a:t>
          </a:r>
        </a:p>
      </dsp:txBody>
      <dsp:txXfrm>
        <a:off x="5635800" y="2967226"/>
        <a:ext cx="432000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B21F2-1DB7-46F9-B54C-DD8515EBA490}">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D6BBA4-6FBF-4F3F-9B9F-7F9C85BC1104}">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F95543-CD71-435A-BD0A-8457E225A2D4}">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en-US" sz="3600" b="0" i="0" kern="1200"/>
            <a:t>System overview </a:t>
          </a:r>
          <a:endParaRPr lang="en-US" sz="3600" kern="1200"/>
        </a:p>
      </dsp:txBody>
      <dsp:txXfrm>
        <a:off x="1342800" y="3255669"/>
        <a:ext cx="3600000" cy="720000"/>
      </dsp:txXfrm>
    </dsp:sp>
    <dsp:sp modelId="{3CB70701-3DF7-4C20-A9D8-22555B462C19}">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C13BDF-4C3B-467B-A9EB-9783CB26D222}">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A93152-AAE3-4E4C-A0FB-C0151C17AF5A}">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cap="all"/>
          </a:pPr>
          <a:r>
            <a:rPr lang="en-US" sz="3600" b="0" i="0" kern="1200"/>
            <a:t>Design Diagrams</a:t>
          </a:r>
          <a:endParaRPr lang="en-US" sz="3600" kern="1200"/>
        </a:p>
      </dsp:txBody>
      <dsp:txXfrm>
        <a:off x="5572800" y="3255669"/>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0D326-0FEE-4176-93DB-2771EA177829}">
      <dsp:nvSpPr>
        <dsp:cNvPr id="0" name=""/>
        <dsp:cNvSpPr/>
      </dsp:nvSpPr>
      <dsp:spPr>
        <a:xfrm>
          <a:off x="1942533" y="62993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DB18A8-85E9-46DC-986F-5F885648AB8A}">
      <dsp:nvSpPr>
        <dsp:cNvPr id="0" name=""/>
        <dsp:cNvSpPr/>
      </dsp:nvSpPr>
      <dsp:spPr>
        <a:xfrm>
          <a:off x="754532" y="304405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Programming Languages – Python, HTML/CSS/JavaScript, SQLite</a:t>
          </a:r>
        </a:p>
      </dsp:txBody>
      <dsp:txXfrm>
        <a:off x="754532" y="3044051"/>
        <a:ext cx="4320000" cy="720000"/>
      </dsp:txXfrm>
    </dsp:sp>
    <dsp:sp modelId="{EBF694D4-C21F-47F6-B8D4-3835EF2B90B1}">
      <dsp:nvSpPr>
        <dsp:cNvPr id="0" name=""/>
        <dsp:cNvSpPr/>
      </dsp:nvSpPr>
      <dsp:spPr>
        <a:xfrm>
          <a:off x="7018533" y="62993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7BA4E-6AA9-48A8-9B3E-981703FC72C7}">
      <dsp:nvSpPr>
        <dsp:cNvPr id="0" name=""/>
        <dsp:cNvSpPr/>
      </dsp:nvSpPr>
      <dsp:spPr>
        <a:xfrm>
          <a:off x="5830533" y="304405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Frameworks and APIs – Flask, NumPy, Pandas, Matplotlib, scikit-learn, Bootstrap 4, jQuery</a:t>
          </a:r>
        </a:p>
      </dsp:txBody>
      <dsp:txXfrm>
        <a:off x="5830533" y="3044051"/>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71A02-A8A0-41A7-B4CB-CF0EB5D63049}">
      <dsp:nvSpPr>
        <dsp:cNvPr id="0" name=""/>
        <dsp:cNvSpPr/>
      </dsp:nvSpPr>
      <dsp:spPr>
        <a:xfrm>
          <a:off x="0" y="46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50BA27-6B73-42E3-9A6A-878BC9FAA29C}">
      <dsp:nvSpPr>
        <dsp:cNvPr id="0" name=""/>
        <dsp:cNvSpPr/>
      </dsp:nvSpPr>
      <dsp:spPr>
        <a:xfrm>
          <a:off x="0" y="465"/>
          <a:ext cx="10515600" cy="60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Data Cleaning – </a:t>
          </a:r>
          <a:r>
            <a:rPr lang="en-US" sz="1600" b="0" i="0" kern="1200" dirty="0"/>
            <a:t>Several datasets were sourced from Kaggle, a popular data science platform. While these datasets provided valuable information for the project, they also presented some challenges, particularly with regard to data cleaning.</a:t>
          </a:r>
          <a:endParaRPr lang="en-US" sz="1600" b="0" kern="1200" dirty="0"/>
        </a:p>
      </dsp:txBody>
      <dsp:txXfrm>
        <a:off x="0" y="465"/>
        <a:ext cx="10515600" cy="600685"/>
      </dsp:txXfrm>
    </dsp:sp>
    <dsp:sp modelId="{3D0545DF-8A85-49B1-BF0C-1E7568A3BEF3}">
      <dsp:nvSpPr>
        <dsp:cNvPr id="0" name=""/>
        <dsp:cNvSpPr/>
      </dsp:nvSpPr>
      <dsp:spPr>
        <a:xfrm>
          <a:off x="0" y="601150"/>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C9BAD-2FA5-4C2B-ADE6-8A8B5B5064CF}">
      <dsp:nvSpPr>
        <dsp:cNvPr id="0" name=""/>
        <dsp:cNvSpPr/>
      </dsp:nvSpPr>
      <dsp:spPr>
        <a:xfrm>
          <a:off x="0" y="601150"/>
          <a:ext cx="10515600" cy="161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Technical Knowledge and Time </a:t>
          </a:r>
          <a:r>
            <a:rPr lang="en-US" sz="1600" kern="1200" dirty="0"/>
            <a:t>- </a:t>
          </a:r>
          <a:r>
            <a:rPr lang="en-US" sz="1600" b="0" i="0" kern="1200" dirty="0"/>
            <a:t>One of the challenges encountered during the </a:t>
          </a:r>
          <a:r>
            <a:rPr lang="en-US" sz="1600" b="0" i="0" kern="1200" dirty="0" err="1"/>
            <a:t>TuneMe</a:t>
          </a:r>
          <a:r>
            <a:rPr lang="en-US" sz="1600" b="0" i="0" kern="1200" dirty="0"/>
            <a:t> project was the learning curve and time constraint associated with developing both a frontend and backend application. Initially, the decision was made to separate the frontend using the Ionic framework as an opportunity to learn Android development, while the backend was built using Flask. However, this approach proved to be complicated and time-consuming, leading to the decision to switch to a lightweight Flask application. A cross-disciplinary challenge encountered during the development of the </a:t>
          </a:r>
          <a:r>
            <a:rPr lang="en-US" sz="1600" b="0" i="0" kern="1200" dirty="0" err="1"/>
            <a:t>TuneMe</a:t>
          </a:r>
          <a:r>
            <a:rPr lang="en-US" sz="1600" b="0" i="0" kern="1200" dirty="0"/>
            <a:t> application was the need to learn musical terms and concepts in order to effectively categorize and recommend music to users. </a:t>
          </a:r>
          <a:endParaRPr lang="en-US" sz="1600" kern="1200" dirty="0"/>
        </a:p>
      </dsp:txBody>
      <dsp:txXfrm>
        <a:off x="0" y="601150"/>
        <a:ext cx="10515600" cy="1612405"/>
      </dsp:txXfrm>
    </dsp:sp>
    <dsp:sp modelId="{B7BF158B-31DE-4A84-8F9E-7F24A643DB61}">
      <dsp:nvSpPr>
        <dsp:cNvPr id="0" name=""/>
        <dsp:cNvSpPr/>
      </dsp:nvSpPr>
      <dsp:spPr>
        <a:xfrm>
          <a:off x="0" y="2213556"/>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580AF-3753-40F4-9B98-B2843F447349}">
      <dsp:nvSpPr>
        <dsp:cNvPr id="0" name=""/>
        <dsp:cNvSpPr/>
      </dsp:nvSpPr>
      <dsp:spPr>
        <a:xfrm>
          <a:off x="0" y="2213556"/>
          <a:ext cx="10515600" cy="161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Diversity and Cultural</a:t>
          </a:r>
          <a:r>
            <a:rPr lang="en-US" sz="1600" kern="1200" dirty="0"/>
            <a:t> </a:t>
          </a:r>
          <a:r>
            <a:rPr lang="en-US" sz="1600" b="1" kern="1200" dirty="0"/>
            <a:t>Challenges</a:t>
          </a:r>
          <a:r>
            <a:rPr lang="en-US" sz="1600" kern="1200" dirty="0"/>
            <a:t>- Music is heavily influenced and differs by cultural attributes, such as language, and instrumentation. Many musical genres are unique to some geographical region or to an ethnic, religious, or linguistic group. Given the extensive nature of music, its it is not feasible to create a solution that is exhaustive and applicable to all kinds of music. </a:t>
          </a:r>
        </a:p>
      </dsp:txBody>
      <dsp:txXfrm>
        <a:off x="0" y="2213556"/>
        <a:ext cx="10515600" cy="161240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84B9E-912F-48A7-94B5-0BF3D75F9C1C}"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030C9-C412-4A2A-A701-395ED8C1A74E}" type="slidenum">
              <a:rPr lang="en-US" smtClean="0"/>
              <a:t>‹#›</a:t>
            </a:fld>
            <a:endParaRPr lang="en-US"/>
          </a:p>
        </p:txBody>
      </p:sp>
    </p:spTree>
    <p:extLst>
      <p:ext uri="{BB962C8B-B14F-4D97-AF65-F5344CB8AC3E}">
        <p14:creationId xmlns:p14="http://schemas.microsoft.com/office/powerpoint/2010/main" val="252404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Zaina Qasim. And for my senior design project, I am working on an application called Tune Me that generates playlists of music based on user defined preferences.</a:t>
            </a:r>
          </a:p>
        </p:txBody>
      </p:sp>
      <p:sp>
        <p:nvSpPr>
          <p:cNvPr id="4" name="Slide Number Placeholder 3"/>
          <p:cNvSpPr>
            <a:spLocks noGrp="1"/>
          </p:cNvSpPr>
          <p:nvPr>
            <p:ph type="sldNum" sz="quarter" idx="5"/>
          </p:nvPr>
        </p:nvSpPr>
        <p:spPr/>
        <p:txBody>
          <a:bodyPr/>
          <a:lstStyle/>
          <a:p>
            <a:fld id="{2AF030C9-C412-4A2A-A701-395ED8C1A74E}" type="slidenum">
              <a:rPr lang="en-US" smtClean="0"/>
              <a:t>1</a:t>
            </a:fld>
            <a:endParaRPr lang="en-US"/>
          </a:p>
        </p:txBody>
      </p:sp>
    </p:spTree>
    <p:extLst>
      <p:ext uri="{BB962C8B-B14F-4D97-AF65-F5344CB8AC3E}">
        <p14:creationId xmlns:p14="http://schemas.microsoft.com/office/powerpoint/2010/main" val="4100901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16</a:t>
            </a:fld>
            <a:endParaRPr lang="en-US"/>
          </a:p>
        </p:txBody>
      </p:sp>
    </p:spTree>
    <p:extLst>
      <p:ext uri="{BB962C8B-B14F-4D97-AF65-F5344CB8AC3E}">
        <p14:creationId xmlns:p14="http://schemas.microsoft.com/office/powerpoint/2010/main" val="1239046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the only member in my team and the faculty advisor for my project is Dr. Fred </a:t>
            </a:r>
            <a:r>
              <a:rPr lang="en-US" dirty="0" err="1"/>
              <a:t>Annexstein</a:t>
            </a:r>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2</a:t>
            </a:fld>
            <a:endParaRPr lang="en-US"/>
          </a:p>
        </p:txBody>
      </p:sp>
    </p:spTree>
    <p:extLst>
      <p:ext uri="{BB962C8B-B14F-4D97-AF65-F5344CB8AC3E}">
        <p14:creationId xmlns:p14="http://schemas.microsoft.com/office/powerpoint/2010/main" val="350768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3</a:t>
            </a:fld>
            <a:endParaRPr lang="en-US"/>
          </a:p>
        </p:txBody>
      </p:sp>
    </p:spTree>
    <p:extLst>
      <p:ext uri="{BB962C8B-B14F-4D97-AF65-F5344CB8AC3E}">
        <p14:creationId xmlns:p14="http://schemas.microsoft.com/office/powerpoint/2010/main" val="4007736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8</a:t>
            </a:fld>
            <a:endParaRPr lang="en-US"/>
          </a:p>
        </p:txBody>
      </p:sp>
    </p:spTree>
    <p:extLst>
      <p:ext uri="{BB962C8B-B14F-4D97-AF65-F5344CB8AC3E}">
        <p14:creationId xmlns:p14="http://schemas.microsoft.com/office/powerpoint/2010/main" val="236234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Now let us look at some of the design diagrams.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D0 is a high-level over-view of the flow of data/control within the application. The over arching idea is that user inputs preferences, which are processed by the application to generate playlist which can then be edited or exported.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D1 is a much more detailed visualization of the program control/data flow. User data is saved by the application, which is accessible once the application authenticates the user (i.e., user exists/creates profile). Once the user is authenticated, depending on the option selected, the user will be either directed to perform their own search or view playlists from previous search. If the user decides to view previously generated playlists, the application will interact with the database to pull the different playlists and display it to the user. From there-on the user can select a playlist – export it to Spotify or modify the search settings used for it and generate a new playlist. The user can also directly generate a new playlist by populating search option fields.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10</a:t>
            </a:fld>
            <a:endParaRPr lang="en-US"/>
          </a:p>
        </p:txBody>
      </p:sp>
    </p:spTree>
    <p:extLst>
      <p:ext uri="{BB962C8B-B14F-4D97-AF65-F5344CB8AC3E}">
        <p14:creationId xmlns:p14="http://schemas.microsoft.com/office/powerpoint/2010/main" val="3902764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Finally, D2 is the most detailed expansion of the design diagram. This diagram goes into deeper details on how the data will flow within the application. For example, the creation of a user profile if a user doesn’t exist, user authentication step, the stage at which modifications to search options are stored, etc. It also shows some of the additional features that may be developed and where they fit in the flow of control within the application. </a:t>
            </a:r>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11</a:t>
            </a:fld>
            <a:endParaRPr lang="en-US"/>
          </a:p>
        </p:txBody>
      </p:sp>
    </p:spTree>
    <p:extLst>
      <p:ext uri="{BB962C8B-B14F-4D97-AF65-F5344CB8AC3E}">
        <p14:creationId xmlns:p14="http://schemas.microsoft.com/office/powerpoint/2010/main" val="3464769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12</a:t>
            </a:fld>
            <a:endParaRPr lang="en-US"/>
          </a:p>
        </p:txBody>
      </p:sp>
    </p:spTree>
    <p:extLst>
      <p:ext uri="{BB962C8B-B14F-4D97-AF65-F5344CB8AC3E}">
        <p14:creationId xmlns:p14="http://schemas.microsoft.com/office/powerpoint/2010/main" val="2502561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13</a:t>
            </a:fld>
            <a:endParaRPr lang="en-US"/>
          </a:p>
        </p:txBody>
      </p:sp>
    </p:spTree>
    <p:extLst>
      <p:ext uri="{BB962C8B-B14F-4D97-AF65-F5344CB8AC3E}">
        <p14:creationId xmlns:p14="http://schemas.microsoft.com/office/powerpoint/2010/main" val="1267575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F030C9-C412-4A2A-A701-395ED8C1A74E}" type="slidenum">
              <a:rPr lang="en-US" smtClean="0"/>
              <a:t>15</a:t>
            </a:fld>
            <a:endParaRPr lang="en-US"/>
          </a:p>
        </p:txBody>
      </p:sp>
    </p:spTree>
    <p:extLst>
      <p:ext uri="{BB962C8B-B14F-4D97-AF65-F5344CB8AC3E}">
        <p14:creationId xmlns:p14="http://schemas.microsoft.com/office/powerpoint/2010/main" val="1510061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574DC-1E68-ACDF-AF1C-4F773DE484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05DE26-DAD0-599F-D7F3-BA5A63D718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30F630-2CC2-761F-E00D-FF774C3FE85C}"/>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5" name="Footer Placeholder 4">
            <a:extLst>
              <a:ext uri="{FF2B5EF4-FFF2-40B4-BE49-F238E27FC236}">
                <a16:creationId xmlns:a16="http://schemas.microsoft.com/office/drawing/2014/main" id="{64F697EF-E68F-867B-7F50-CD4D9AAFE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0E5C0-C97C-F8B8-D92B-AFB7987040AA}"/>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290286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77D1-2402-4CE1-0C0E-0DD98810F2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7141D1-CA14-2D0A-5666-CA8DB10C5D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685EF9-68E4-A847-06ED-2C8F23A4327A}"/>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5" name="Footer Placeholder 4">
            <a:extLst>
              <a:ext uri="{FF2B5EF4-FFF2-40B4-BE49-F238E27FC236}">
                <a16:creationId xmlns:a16="http://schemas.microsoft.com/office/drawing/2014/main" id="{94E0347F-2644-F69C-19A4-7B91F85B0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54C06-79F7-2D06-C8C2-B8A0B7097B5B}"/>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214223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21AD0F-B0B3-E594-49D2-247332D9FF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C3FC9C-DB40-00ED-5322-7E5358637D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ADEFDB-DB33-5CA3-72C2-496DBB40F0CE}"/>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5" name="Footer Placeholder 4">
            <a:extLst>
              <a:ext uri="{FF2B5EF4-FFF2-40B4-BE49-F238E27FC236}">
                <a16:creationId xmlns:a16="http://schemas.microsoft.com/office/drawing/2014/main" id="{AF4936F0-8A8C-3457-4A9F-0E39F86D3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70522-CBB2-600A-F1F4-6C827F3AC742}"/>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4103366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E8B1-0C87-351D-85E9-0F25EAF5A3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769239-9EA1-A242-1D9B-1226B8951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08A3BE-AE95-B8A6-AC61-CF16CAD12ECD}"/>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5" name="Footer Placeholder 4">
            <a:extLst>
              <a:ext uri="{FF2B5EF4-FFF2-40B4-BE49-F238E27FC236}">
                <a16:creationId xmlns:a16="http://schemas.microsoft.com/office/drawing/2014/main" id="{19D9DFD9-E997-3ECC-EE3F-CE7D2364A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E1055-3651-2C6C-3925-558DEF8546E5}"/>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2934697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0BF5-3934-362D-F03B-16CEFC5DF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72F89F-00E7-3700-5191-13ADAE6D8A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582F06-89D2-073A-2D6C-3008272E0E9C}"/>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5" name="Footer Placeholder 4">
            <a:extLst>
              <a:ext uri="{FF2B5EF4-FFF2-40B4-BE49-F238E27FC236}">
                <a16:creationId xmlns:a16="http://schemas.microsoft.com/office/drawing/2014/main" id="{D6045B1D-EACB-BEE9-C1EA-317EC44BA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2C72F-7065-0C47-AD62-ABC34517A63E}"/>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363541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731A-9010-2288-1B25-4071FE682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DE69B-F3CB-7A3D-FD8A-5FFB780FF8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3D698F-6F49-CE5D-EFE7-1BADA94423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18C07B-4CAD-F65D-60F0-4D8ED0FE41AB}"/>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6" name="Footer Placeholder 5">
            <a:extLst>
              <a:ext uri="{FF2B5EF4-FFF2-40B4-BE49-F238E27FC236}">
                <a16:creationId xmlns:a16="http://schemas.microsoft.com/office/drawing/2014/main" id="{08F5717D-74FF-8A21-5B05-8C3066AE74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EA030-AD58-D8C7-5F58-70F586A9AD62}"/>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3321720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7D7B-D028-1D5C-349A-8C21B118F9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A4EC77-CB6B-662E-4CEA-1C07CD2794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9819D5-0C67-69D4-3AC8-A6D90DCBE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F1B0B4-2F9F-315B-9CE6-0A3769F093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09EB5C-6614-20E6-73D2-537418C59A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C13746-A730-1CE6-039E-D167266E6D6A}"/>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8" name="Footer Placeholder 7">
            <a:extLst>
              <a:ext uri="{FF2B5EF4-FFF2-40B4-BE49-F238E27FC236}">
                <a16:creationId xmlns:a16="http://schemas.microsoft.com/office/drawing/2014/main" id="{47ADE360-E2B6-C156-4798-3C5C7B20ED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F8FDD3-9F49-600A-F64C-A8B838A14590}"/>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396783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CBEF-C489-39F6-4EE1-DB3831530C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3F0B0C-1DDB-474F-8C5D-4B6634ADBA65}"/>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4" name="Footer Placeholder 3">
            <a:extLst>
              <a:ext uri="{FF2B5EF4-FFF2-40B4-BE49-F238E27FC236}">
                <a16:creationId xmlns:a16="http://schemas.microsoft.com/office/drawing/2014/main" id="{20647E4C-4B68-BF83-AB88-A31618D01A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A9E414-6201-5D17-7E4D-0CF6EB7D11AC}"/>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296899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C601EC-547D-5EDD-F44B-4E27DBCA73D9}"/>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3" name="Footer Placeholder 2">
            <a:extLst>
              <a:ext uri="{FF2B5EF4-FFF2-40B4-BE49-F238E27FC236}">
                <a16:creationId xmlns:a16="http://schemas.microsoft.com/office/drawing/2014/main" id="{9E4337BB-DEB8-92E7-C17B-C5CAE34A45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52AE5D-2615-4FD5-4465-7AC9FE2CED59}"/>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1558447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FE03-8EE1-D66F-84B4-1AC0C879F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20CAA7-0C87-4766-6BCC-382B54C7A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4DEF8-A120-E847-BBE7-0A242BD1C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490B42-7338-EC8A-C398-4B860A9C27D8}"/>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6" name="Footer Placeholder 5">
            <a:extLst>
              <a:ext uri="{FF2B5EF4-FFF2-40B4-BE49-F238E27FC236}">
                <a16:creationId xmlns:a16="http://schemas.microsoft.com/office/drawing/2014/main" id="{883C2A3B-9065-A72C-53CC-69D09EF8D9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B7DF-301F-D330-4E3F-7A94A6EB326E}"/>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267631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212C-958E-4BF2-8F66-F93F87B4D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7901FE-23AB-A471-4629-4FCF65F93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436DF4-22B0-16C2-ECF9-78AF73706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133EB-7D41-DF23-762B-5C5733BF44C2}"/>
              </a:ext>
            </a:extLst>
          </p:cNvPr>
          <p:cNvSpPr>
            <a:spLocks noGrp="1"/>
          </p:cNvSpPr>
          <p:nvPr>
            <p:ph type="dt" sz="half" idx="10"/>
          </p:nvPr>
        </p:nvSpPr>
        <p:spPr/>
        <p:txBody>
          <a:bodyPr/>
          <a:lstStyle/>
          <a:p>
            <a:fld id="{38FF44B5-F75D-4A59-ADF8-7B2E65C963B2}" type="datetimeFigureOut">
              <a:rPr lang="en-US" smtClean="0"/>
              <a:t>4/23/2023</a:t>
            </a:fld>
            <a:endParaRPr lang="en-US"/>
          </a:p>
        </p:txBody>
      </p:sp>
      <p:sp>
        <p:nvSpPr>
          <p:cNvPr id="6" name="Footer Placeholder 5">
            <a:extLst>
              <a:ext uri="{FF2B5EF4-FFF2-40B4-BE49-F238E27FC236}">
                <a16:creationId xmlns:a16="http://schemas.microsoft.com/office/drawing/2014/main" id="{DDE45CEA-0E8E-D265-B067-0455480BF6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4769D1-B1BD-8EBA-B83E-67619C0A91C3}"/>
              </a:ext>
            </a:extLst>
          </p:cNvPr>
          <p:cNvSpPr>
            <a:spLocks noGrp="1"/>
          </p:cNvSpPr>
          <p:nvPr>
            <p:ph type="sldNum" sz="quarter" idx="12"/>
          </p:nvPr>
        </p:nvSpPr>
        <p:spPr/>
        <p:txBody>
          <a:bodyPr/>
          <a:lstStyle/>
          <a:p>
            <a:fld id="{D0B4869D-D0DE-46B2-9E0D-CC1F4029F343}" type="slidenum">
              <a:rPr lang="en-US" smtClean="0"/>
              <a:t>‹#›</a:t>
            </a:fld>
            <a:endParaRPr lang="en-US"/>
          </a:p>
        </p:txBody>
      </p:sp>
    </p:spTree>
    <p:extLst>
      <p:ext uri="{BB962C8B-B14F-4D97-AF65-F5344CB8AC3E}">
        <p14:creationId xmlns:p14="http://schemas.microsoft.com/office/powerpoint/2010/main" val="2188555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2A989C-6A28-F753-0687-8541316B81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C8ED95-C2CA-B0AC-9A7C-E2D4FD80C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C4CD3-87E3-AB0B-AEC7-0652C5C961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FF44B5-F75D-4A59-ADF8-7B2E65C963B2}" type="datetimeFigureOut">
              <a:rPr lang="en-US" smtClean="0"/>
              <a:t>4/23/2023</a:t>
            </a:fld>
            <a:endParaRPr lang="en-US"/>
          </a:p>
        </p:txBody>
      </p:sp>
      <p:sp>
        <p:nvSpPr>
          <p:cNvPr id="5" name="Footer Placeholder 4">
            <a:extLst>
              <a:ext uri="{FF2B5EF4-FFF2-40B4-BE49-F238E27FC236}">
                <a16:creationId xmlns:a16="http://schemas.microsoft.com/office/drawing/2014/main" id="{29D1AB01-DA0A-1DA2-32D5-73654F7784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1EA266-82BB-E130-D9F0-1AB20CA428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4869D-D0DE-46B2-9E0D-CC1F4029F343}" type="slidenum">
              <a:rPr lang="en-US" smtClean="0"/>
              <a:t>‹#›</a:t>
            </a:fld>
            <a:endParaRPr lang="en-US"/>
          </a:p>
        </p:txBody>
      </p:sp>
    </p:spTree>
    <p:extLst>
      <p:ext uri="{BB962C8B-B14F-4D97-AF65-F5344CB8AC3E}">
        <p14:creationId xmlns:p14="http://schemas.microsoft.com/office/powerpoint/2010/main" val="2505001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4.jpe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1C2BFE-B0A0-AD0B-F635-17C748DA0372}"/>
              </a:ext>
            </a:extLst>
          </p:cNvPr>
          <p:cNvSpPr>
            <a:spLocks noGrp="1"/>
          </p:cNvSpPr>
          <p:nvPr>
            <p:ph type="ctrTitle"/>
          </p:nvPr>
        </p:nvSpPr>
        <p:spPr>
          <a:xfrm>
            <a:off x="6590662" y="3909392"/>
            <a:ext cx="4805996" cy="1655556"/>
          </a:xfrm>
        </p:spPr>
        <p:txBody>
          <a:bodyPr anchor="t">
            <a:normAutofit fontScale="90000"/>
          </a:bodyPr>
          <a:lstStyle/>
          <a:p>
            <a:pPr algn="l"/>
            <a:r>
              <a:rPr lang="en-US" sz="4000" dirty="0" err="1">
                <a:solidFill>
                  <a:schemeClr val="tx2"/>
                </a:solidFill>
              </a:rPr>
              <a:t>TuneMe</a:t>
            </a:r>
            <a:r>
              <a:rPr lang="en-US" sz="4000" dirty="0">
                <a:solidFill>
                  <a:schemeClr val="tx2"/>
                </a:solidFill>
              </a:rPr>
              <a:t> – Music Recommendation and Search Engine</a:t>
            </a:r>
          </a:p>
        </p:txBody>
      </p:sp>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Audio 7">
            <a:hlinkClick r:id="" action="ppaction://media"/>
            <a:extLst>
              <a:ext uri="{FF2B5EF4-FFF2-40B4-BE49-F238E27FC236}">
                <a16:creationId xmlns:a16="http://schemas.microsoft.com/office/drawing/2014/main" id="{AB616958-A088-154C-8554-35D603F224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pic>
        <p:nvPicPr>
          <p:cNvPr id="5" name="Picture 4" descr="Icon&#10;&#10;Description automatically generated">
            <a:extLst>
              <a:ext uri="{FF2B5EF4-FFF2-40B4-BE49-F238E27FC236}">
                <a16:creationId xmlns:a16="http://schemas.microsoft.com/office/drawing/2014/main" id="{E46B25D7-4D92-9FC8-4A86-95F06ECCA5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710" y="1490869"/>
            <a:ext cx="3133774" cy="3950889"/>
          </a:xfrm>
          <a:prstGeom prst="rect">
            <a:avLst/>
          </a:prstGeom>
        </p:spPr>
      </p:pic>
    </p:spTree>
    <p:extLst>
      <p:ext uri="{BB962C8B-B14F-4D97-AF65-F5344CB8AC3E}">
        <p14:creationId xmlns:p14="http://schemas.microsoft.com/office/powerpoint/2010/main" val="2193159677"/>
      </p:ext>
    </p:extLst>
  </p:cSld>
  <p:clrMapOvr>
    <a:masterClrMapping/>
  </p:clrMapOvr>
  <mc:AlternateContent xmlns:mc="http://schemas.openxmlformats.org/markup-compatibility/2006" xmlns:p14="http://schemas.microsoft.com/office/powerpoint/2010/main">
    <mc:Choice Requires="p14">
      <p:transition spd="slow" p14:dur="2000" advTm="15179"/>
    </mc:Choice>
    <mc:Fallback xmlns="">
      <p:transition spd="slow" advTm="15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85362"/>
            <a:ext cx="5291468" cy="4972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54C47-0708-5DD1-484A-15AB361305BA}"/>
              </a:ext>
            </a:extLst>
          </p:cNvPr>
          <p:cNvSpPr>
            <a:spLocks noGrp="1"/>
          </p:cNvSpPr>
          <p:nvPr>
            <p:ph type="title"/>
          </p:nvPr>
        </p:nvSpPr>
        <p:spPr>
          <a:xfrm>
            <a:off x="594360" y="2330906"/>
            <a:ext cx="4329058" cy="3734682"/>
          </a:xfrm>
        </p:spPr>
        <p:txBody>
          <a:bodyPr vert="horz" lIns="91440" tIns="45720" rIns="91440" bIns="45720" rtlCol="0" anchor="ctr">
            <a:normAutofit/>
          </a:bodyPr>
          <a:lstStyle/>
          <a:p>
            <a:r>
              <a:rPr lang="en-US" sz="5400"/>
              <a:t>Design Diagrams</a:t>
            </a:r>
          </a:p>
        </p:txBody>
      </p:sp>
      <p:pic>
        <p:nvPicPr>
          <p:cNvPr id="9" name="Picture 8">
            <a:extLst>
              <a:ext uri="{FF2B5EF4-FFF2-40B4-BE49-F238E27FC236}">
                <a16:creationId xmlns:a16="http://schemas.microsoft.com/office/drawing/2014/main" id="{D8A69FE3-2FA3-A024-CE7D-F5CF27144712}"/>
              </a:ext>
            </a:extLst>
          </p:cNvPr>
          <p:cNvPicPr>
            <a:picLocks noChangeAspect="1"/>
          </p:cNvPicPr>
          <p:nvPr/>
        </p:nvPicPr>
        <p:blipFill>
          <a:blip r:embed="rId5"/>
          <a:stretch>
            <a:fillRect/>
          </a:stretch>
        </p:blipFill>
        <p:spPr>
          <a:xfrm>
            <a:off x="6769291" y="2537006"/>
            <a:ext cx="4114800" cy="3795903"/>
          </a:xfrm>
          <a:prstGeom prst="rect">
            <a:avLst/>
          </a:prstGeom>
        </p:spPr>
      </p:pic>
      <p:grpSp>
        <p:nvGrpSpPr>
          <p:cNvPr id="23" name="Group 22">
            <a:extLst>
              <a:ext uri="{FF2B5EF4-FFF2-40B4-BE49-F238E27FC236}">
                <a16:creationId xmlns:a16="http://schemas.microsoft.com/office/drawing/2014/main" id="{D2FA11CF-7E1C-45D1-AF83-FB30290E7A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3520440"/>
            <a:ext cx="232963" cy="1340860"/>
            <a:chOff x="56167" y="3520440"/>
            <a:chExt cx="232963" cy="1340860"/>
          </a:xfrm>
        </p:grpSpPr>
        <p:sp>
          <p:nvSpPr>
            <p:cNvPr id="24" name="Rectangle 2">
              <a:extLst>
                <a:ext uri="{FF2B5EF4-FFF2-40B4-BE49-F238E27FC236}">
                  <a16:creationId xmlns:a16="http://schemas.microsoft.com/office/drawing/2014/main" id="{D9A5D638-5623-4213-A01B-B975EDE85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09019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49FAEF43-0C1F-41A1-A996-2571DC189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9019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B71E1FD7-9876-44E0-9058-EFB33BF72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94808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C3106AC1-7452-4272-8771-CC86918885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94808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48D42EAE-FF17-4C17-9527-E25341B54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8059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32186FF9-232E-48FA-AA51-9F0F1D2BBD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0597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8DF1FE35-F0AA-4B60-B1F6-66BCFD898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66385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393ADDF8-5DDE-4DCF-B016-84D1D9180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6385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62009956-DEBA-49FF-97B2-86DC597B9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35217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647B708C-A5E5-428B-990D-B0F37B9B5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52174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4F6C2EE5-8E90-4D75-9ECD-0F7E90BBD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80076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D99A3D6C-C5FB-4411-8D46-2A0FF1829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80076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8439ECF2-87F1-4479-8160-DA8B77521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6586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22FCAC62-2853-4BB9-821A-B35D82711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65865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
              <a:extLst>
                <a:ext uri="{FF2B5EF4-FFF2-40B4-BE49-F238E27FC236}">
                  <a16:creationId xmlns:a16="http://schemas.microsoft.com/office/drawing/2014/main" id="{4171D37A-2BC1-4D74-B0D0-EF8085585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51654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9">
              <a:extLst>
                <a:ext uri="{FF2B5EF4-FFF2-40B4-BE49-F238E27FC236}">
                  <a16:creationId xmlns:a16="http://schemas.microsoft.com/office/drawing/2014/main" id="{74592CFA-A10D-4271-B09B-3953945E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51654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
              <a:extLst>
                <a:ext uri="{FF2B5EF4-FFF2-40B4-BE49-F238E27FC236}">
                  <a16:creationId xmlns:a16="http://schemas.microsoft.com/office/drawing/2014/main" id="{C1EE4875-BC43-47A1-A231-7DB60D65A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37442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59">
              <a:extLst>
                <a:ext uri="{FF2B5EF4-FFF2-40B4-BE49-F238E27FC236}">
                  <a16:creationId xmlns:a16="http://schemas.microsoft.com/office/drawing/2014/main" id="{BB0DEBF7-8393-43E3-9F85-9600E30C0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37442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2">
              <a:extLst>
                <a:ext uri="{FF2B5EF4-FFF2-40B4-BE49-F238E27FC236}">
                  <a16:creationId xmlns:a16="http://schemas.microsoft.com/office/drawing/2014/main" id="{8AE3C7EC-E103-4733-865E-ACB373810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28600" y="42323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59">
              <a:extLst>
                <a:ext uri="{FF2B5EF4-FFF2-40B4-BE49-F238E27FC236}">
                  <a16:creationId xmlns:a16="http://schemas.microsoft.com/office/drawing/2014/main" id="{39C04A96-304C-4837-9FC3-91D7ADC9C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23231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5852160" cy="356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7625462-9E50-A854-C78A-2B0E70FE45C1}"/>
              </a:ext>
            </a:extLst>
          </p:cNvPr>
          <p:cNvPicPr>
            <a:picLocks noChangeAspect="1"/>
          </p:cNvPicPr>
          <p:nvPr/>
        </p:nvPicPr>
        <p:blipFill>
          <a:blip r:embed="rId6"/>
          <a:stretch>
            <a:fillRect/>
          </a:stretch>
        </p:blipFill>
        <p:spPr>
          <a:xfrm>
            <a:off x="6769291" y="602691"/>
            <a:ext cx="4114800" cy="1728215"/>
          </a:xfrm>
          <a:prstGeom prst="rect">
            <a:avLst/>
          </a:prstGeom>
        </p:spPr>
      </p:pic>
      <p:pic>
        <p:nvPicPr>
          <p:cNvPr id="14" name="Audio 13">
            <a:hlinkClick r:id="" action="ppaction://media"/>
            <a:extLst>
              <a:ext uri="{FF2B5EF4-FFF2-40B4-BE49-F238E27FC236}">
                <a16:creationId xmlns:a16="http://schemas.microsoft.com/office/drawing/2014/main" id="{F7B5CF81-D3D1-197C-9611-FD82A8E825C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207120273"/>
      </p:ext>
    </p:extLst>
  </p:cSld>
  <p:clrMapOvr>
    <a:masterClrMapping/>
  </p:clrMapOvr>
  <mc:AlternateContent xmlns:mc="http://schemas.openxmlformats.org/markup-compatibility/2006" xmlns:p14="http://schemas.microsoft.com/office/powerpoint/2010/main">
    <mc:Choice Requires="p14">
      <p:transition spd="slow" p14:dur="2000" advTm="78711"/>
    </mc:Choice>
    <mc:Fallback xmlns="">
      <p:transition spd="slow" advTm="7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B03326-CEB3-4311-8918-79DA5123D5BA}"/>
              </a:ext>
            </a:extLst>
          </p:cNvPr>
          <p:cNvSpPr>
            <a:spLocks noGrp="1"/>
          </p:cNvSpPr>
          <p:nvPr>
            <p:ph type="title"/>
          </p:nvPr>
        </p:nvSpPr>
        <p:spPr>
          <a:xfrm>
            <a:off x="643467" y="321734"/>
            <a:ext cx="10905066" cy="1135737"/>
          </a:xfrm>
        </p:spPr>
        <p:txBody>
          <a:bodyPr>
            <a:normAutofit/>
          </a:bodyPr>
          <a:lstStyle/>
          <a:p>
            <a:r>
              <a:rPr lang="en-US" sz="3600" dirty="0"/>
              <a:t>Design Diagrams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6C553A94-0B1D-4F35-246F-937BD257D66A}"/>
              </a:ext>
            </a:extLst>
          </p:cNvPr>
          <p:cNvPicPr>
            <a:picLocks noChangeAspect="1"/>
          </p:cNvPicPr>
          <p:nvPr/>
        </p:nvPicPr>
        <p:blipFill>
          <a:blip r:embed="rId5"/>
          <a:stretch>
            <a:fillRect/>
          </a:stretch>
        </p:blipFill>
        <p:spPr>
          <a:xfrm>
            <a:off x="1657527" y="1331267"/>
            <a:ext cx="4698137" cy="5170618"/>
          </a:xfrm>
          <a:prstGeom prst="rect">
            <a:avLst/>
          </a:prstGeom>
        </p:spPr>
      </p:pic>
      <p:pic>
        <p:nvPicPr>
          <p:cNvPr id="7" name="Picture 6">
            <a:extLst>
              <a:ext uri="{FF2B5EF4-FFF2-40B4-BE49-F238E27FC236}">
                <a16:creationId xmlns:a16="http://schemas.microsoft.com/office/drawing/2014/main" id="{00539CA3-6E7E-6D90-1C4B-8BF7E5230C1A}"/>
              </a:ext>
            </a:extLst>
          </p:cNvPr>
          <p:cNvPicPr>
            <a:picLocks noChangeAspect="1"/>
          </p:cNvPicPr>
          <p:nvPr/>
        </p:nvPicPr>
        <p:blipFill>
          <a:blip r:embed="rId6"/>
          <a:stretch>
            <a:fillRect/>
          </a:stretch>
        </p:blipFill>
        <p:spPr>
          <a:xfrm>
            <a:off x="6772775" y="1315191"/>
            <a:ext cx="3822405" cy="5004211"/>
          </a:xfrm>
          <a:prstGeom prst="rect">
            <a:avLst/>
          </a:prstGeom>
        </p:spPr>
      </p:pic>
      <p:pic>
        <p:nvPicPr>
          <p:cNvPr id="15" name="Audio 14">
            <a:hlinkClick r:id="" action="ppaction://media"/>
            <a:extLst>
              <a:ext uri="{FF2B5EF4-FFF2-40B4-BE49-F238E27FC236}">
                <a16:creationId xmlns:a16="http://schemas.microsoft.com/office/drawing/2014/main" id="{BAF7D09D-C156-E411-1915-A3C0DD561D7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571870" t="-300649" r="-571870" b="-300649"/>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2065956114"/>
      </p:ext>
    </p:extLst>
  </p:cSld>
  <p:clrMapOvr>
    <a:masterClrMapping/>
  </p:clrMapOvr>
  <mc:AlternateContent xmlns:mc="http://schemas.openxmlformats.org/markup-compatibility/2006" xmlns:p14="http://schemas.microsoft.com/office/powerpoint/2010/main">
    <mc:Choice Requires="p14">
      <p:transition spd="slow" p14:dur="2000" advTm="35349"/>
    </mc:Choice>
    <mc:Fallback xmlns="">
      <p:transition spd="slow" advTm="3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CB03326-CEB3-4311-8918-79DA5123D5BA}"/>
              </a:ext>
            </a:extLst>
          </p:cNvPr>
          <p:cNvSpPr>
            <a:spLocks noGrp="1"/>
          </p:cNvSpPr>
          <p:nvPr>
            <p:ph type="title"/>
          </p:nvPr>
        </p:nvSpPr>
        <p:spPr>
          <a:xfrm>
            <a:off x="643467" y="321734"/>
            <a:ext cx="10905066" cy="1135737"/>
          </a:xfrm>
        </p:spPr>
        <p:txBody>
          <a:bodyPr>
            <a:normAutofit/>
          </a:bodyPr>
          <a:lstStyle/>
          <a:p>
            <a:r>
              <a:rPr lang="en-US" sz="3600" dirty="0"/>
              <a:t>Technologies </a:t>
            </a:r>
          </a:p>
        </p:txBody>
      </p:sp>
      <p:graphicFrame>
        <p:nvGraphicFramePr>
          <p:cNvPr id="20" name="Content Placeholder 2">
            <a:extLst>
              <a:ext uri="{FF2B5EF4-FFF2-40B4-BE49-F238E27FC236}">
                <a16:creationId xmlns:a16="http://schemas.microsoft.com/office/drawing/2014/main" id="{2B28345A-0F0D-302A-A07A-7DA508686141}"/>
              </a:ext>
            </a:extLst>
          </p:cNvPr>
          <p:cNvGraphicFramePr>
            <a:graphicFrameLocks noGrp="1"/>
          </p:cNvGraphicFramePr>
          <p:nvPr>
            <p:ph idx="1"/>
            <p:extLst>
              <p:ext uri="{D42A27DB-BD31-4B8C-83A1-F6EECF244321}">
                <p14:modId xmlns:p14="http://schemas.microsoft.com/office/powerpoint/2010/main" val="2407428030"/>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Audio 5" descr="Icon&#10;&#10;Description automatically generated">
            <a:hlinkClick r:id="" action="ppaction://media"/>
            <a:extLst>
              <a:ext uri="{FF2B5EF4-FFF2-40B4-BE49-F238E27FC236}">
                <a16:creationId xmlns:a16="http://schemas.microsoft.com/office/drawing/2014/main" id="{8F543875-0F60-C354-AFB7-BAC607521AA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472180577"/>
      </p:ext>
    </p:extLst>
  </p:cSld>
  <p:clrMapOvr>
    <a:masterClrMapping/>
  </p:clrMapOvr>
  <mc:AlternateContent xmlns:mc="http://schemas.openxmlformats.org/markup-compatibility/2006" xmlns:p14="http://schemas.microsoft.com/office/powerpoint/2010/main">
    <mc:Choice Requires="p14">
      <p:transition spd="slow" p14:dur="2000" advTm="49412"/>
    </mc:Choice>
    <mc:Fallback xmlns="">
      <p:transition spd="slow" advTm="49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857D5D19-D8DC-EA89-8A90-A48C53DF2BA1}"/>
              </a:ext>
            </a:extLst>
          </p:cNvPr>
          <p:cNvSpPr>
            <a:spLocks noGrp="1"/>
          </p:cNvSpPr>
          <p:nvPr>
            <p:ph type="title"/>
          </p:nvPr>
        </p:nvSpPr>
        <p:spPr>
          <a:xfrm>
            <a:off x="838200" y="365125"/>
            <a:ext cx="10515600" cy="1325563"/>
          </a:xfrm>
        </p:spPr>
        <p:txBody>
          <a:bodyPr/>
          <a:lstStyle/>
          <a:p>
            <a:r>
              <a:rPr lang="en-US" dirty="0"/>
              <a:t>Milestones</a:t>
            </a:r>
          </a:p>
        </p:txBody>
      </p:sp>
      <p:graphicFrame>
        <p:nvGraphicFramePr>
          <p:cNvPr id="9" name="Chart 8">
            <a:extLst>
              <a:ext uri="{FF2B5EF4-FFF2-40B4-BE49-F238E27FC236}">
                <a16:creationId xmlns:a16="http://schemas.microsoft.com/office/drawing/2014/main" id="{A66B673E-0E9E-0B13-0A33-415541B88DAB}"/>
              </a:ext>
            </a:extLst>
          </p:cNvPr>
          <p:cNvGraphicFramePr/>
          <p:nvPr>
            <p:extLst>
              <p:ext uri="{D42A27DB-BD31-4B8C-83A1-F6EECF244321}">
                <p14:modId xmlns:p14="http://schemas.microsoft.com/office/powerpoint/2010/main" val="3007417900"/>
              </p:ext>
            </p:extLst>
          </p:nvPr>
        </p:nvGraphicFramePr>
        <p:xfrm>
          <a:off x="5114499" y="1158472"/>
          <a:ext cx="5943600" cy="3203575"/>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2984CCDE-E499-B1C8-3421-8FAFC8ED9175}"/>
              </a:ext>
            </a:extLst>
          </p:cNvPr>
          <p:cNvSpPr txBox="1"/>
          <p:nvPr/>
        </p:nvSpPr>
        <p:spPr>
          <a:xfrm>
            <a:off x="1133901" y="1901430"/>
            <a:ext cx="3297072" cy="4216539"/>
          </a:xfrm>
          <a:prstGeom prst="rect">
            <a:avLst/>
          </a:prstGeom>
          <a:noFill/>
        </p:spPr>
        <p:txBody>
          <a:bodyPr wrap="square" rtlCol="0">
            <a:spAutoFit/>
          </a:bodyPr>
          <a:lstStyle/>
          <a:p>
            <a:pPr algn="ctr"/>
            <a:r>
              <a:rPr lang="en-US" sz="3600" b="1" dirty="0"/>
              <a:t>Total Days </a:t>
            </a:r>
          </a:p>
          <a:p>
            <a:pPr algn="ctr"/>
            <a:r>
              <a:rPr lang="en-US" sz="8000" dirty="0"/>
              <a:t>248 </a:t>
            </a:r>
          </a:p>
          <a:p>
            <a:pPr algn="ctr"/>
            <a:endParaRPr lang="en-US" sz="3600" dirty="0"/>
          </a:p>
          <a:p>
            <a:pPr algn="ctr"/>
            <a:r>
              <a:rPr lang="en-US" sz="3600" b="1" dirty="0"/>
              <a:t>Total Hours </a:t>
            </a:r>
          </a:p>
          <a:p>
            <a:pPr algn="ctr"/>
            <a:r>
              <a:rPr lang="en-US" sz="8000" dirty="0"/>
              <a:t>281</a:t>
            </a:r>
            <a:endParaRPr lang="en-US" sz="4800" dirty="0"/>
          </a:p>
        </p:txBody>
      </p:sp>
      <p:graphicFrame>
        <p:nvGraphicFramePr>
          <p:cNvPr id="11" name="Table 10">
            <a:extLst>
              <a:ext uri="{FF2B5EF4-FFF2-40B4-BE49-F238E27FC236}">
                <a16:creationId xmlns:a16="http://schemas.microsoft.com/office/drawing/2014/main" id="{B13FB4E6-825E-343D-33C7-FDAC5EC31A54}"/>
              </a:ext>
            </a:extLst>
          </p:cNvPr>
          <p:cNvGraphicFramePr>
            <a:graphicFrameLocks noGrp="1"/>
          </p:cNvGraphicFramePr>
          <p:nvPr>
            <p:extLst>
              <p:ext uri="{D42A27DB-BD31-4B8C-83A1-F6EECF244321}">
                <p14:modId xmlns:p14="http://schemas.microsoft.com/office/powerpoint/2010/main" val="1447595629"/>
              </p:ext>
            </p:extLst>
          </p:nvPr>
        </p:nvGraphicFramePr>
        <p:xfrm>
          <a:off x="5927299" y="4654929"/>
          <a:ext cx="4318000" cy="1463040"/>
        </p:xfrm>
        <a:graphic>
          <a:graphicData uri="http://schemas.openxmlformats.org/drawingml/2006/table">
            <a:tbl>
              <a:tblPr>
                <a:tableStyleId>{5C22544A-7EE6-4342-B048-85BDC9FD1C3A}</a:tableStyleId>
              </a:tblPr>
              <a:tblGrid>
                <a:gridCol w="2374900">
                  <a:extLst>
                    <a:ext uri="{9D8B030D-6E8A-4147-A177-3AD203B41FA5}">
                      <a16:colId xmlns:a16="http://schemas.microsoft.com/office/drawing/2014/main" val="131267327"/>
                    </a:ext>
                  </a:extLst>
                </a:gridCol>
                <a:gridCol w="1054100">
                  <a:extLst>
                    <a:ext uri="{9D8B030D-6E8A-4147-A177-3AD203B41FA5}">
                      <a16:colId xmlns:a16="http://schemas.microsoft.com/office/drawing/2014/main" val="2664393132"/>
                    </a:ext>
                  </a:extLst>
                </a:gridCol>
                <a:gridCol w="889000">
                  <a:extLst>
                    <a:ext uri="{9D8B030D-6E8A-4147-A177-3AD203B41FA5}">
                      <a16:colId xmlns:a16="http://schemas.microsoft.com/office/drawing/2014/main" val="3731012310"/>
                    </a:ext>
                  </a:extLst>
                </a:gridCol>
              </a:tblGrid>
              <a:tr h="182880">
                <a:tc>
                  <a:txBody>
                    <a:bodyPr/>
                    <a:lstStyle/>
                    <a:p>
                      <a:pPr algn="l" fontAlgn="b"/>
                      <a:r>
                        <a:rPr lang="en-US" sz="1100" b="1" u="none" strike="noStrike" dirty="0">
                          <a:effectLst/>
                        </a:rPr>
                        <a:t>Phase</a:t>
                      </a:r>
                      <a:endParaRPr lang="en-US" sz="1100" b="1"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100" b="1" u="none" strike="noStrike">
                          <a:effectLst/>
                        </a:rPr>
                        <a:t>Days to complete</a:t>
                      </a:r>
                      <a:endParaRPr lang="en-US" sz="1100" b="1"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b="1" u="none" strike="noStrike" dirty="0">
                          <a:effectLst/>
                        </a:rPr>
                        <a:t>Hours of Effort</a:t>
                      </a:r>
                      <a:endParaRPr lang="en-US" sz="11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592568081"/>
                  </a:ext>
                </a:extLst>
              </a:tr>
              <a:tr h="182880">
                <a:tc>
                  <a:txBody>
                    <a:bodyPr/>
                    <a:lstStyle/>
                    <a:p>
                      <a:pPr algn="l" fontAlgn="b"/>
                      <a:r>
                        <a:rPr lang="en-US" sz="1100" u="none" strike="noStrike">
                          <a:effectLst/>
                        </a:rPr>
                        <a:t>Preliminary Research</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44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882153508"/>
                  </a:ext>
                </a:extLst>
              </a:tr>
              <a:tr h="182880">
                <a:tc>
                  <a:txBody>
                    <a:bodyPr/>
                    <a:lstStyle/>
                    <a:p>
                      <a:pPr algn="l" fontAlgn="b"/>
                      <a:r>
                        <a:rPr lang="en-US" sz="1100" u="none" strike="noStrike">
                          <a:effectLst/>
                        </a:rPr>
                        <a:t>Prototyping and Designing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25</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39381812"/>
                  </a:ext>
                </a:extLst>
              </a:tr>
              <a:tr h="182880">
                <a:tc>
                  <a:txBody>
                    <a:bodyPr/>
                    <a:lstStyle/>
                    <a:p>
                      <a:pPr algn="l" fontAlgn="b"/>
                      <a:r>
                        <a:rPr lang="en-US" sz="1100" u="none" strike="noStrike" dirty="0">
                          <a:effectLst/>
                        </a:rPr>
                        <a:t>Development</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34</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62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113806065"/>
                  </a:ext>
                </a:extLst>
              </a:tr>
              <a:tr h="182880">
                <a:tc>
                  <a:txBody>
                    <a:bodyPr/>
                    <a:lstStyle/>
                    <a:p>
                      <a:pPr algn="l" fontAlgn="b"/>
                      <a:r>
                        <a:rPr lang="en-US" sz="1100" u="none" strike="noStrike">
                          <a:effectLst/>
                        </a:rPr>
                        <a:t>Testing and Verification</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23</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68102043"/>
                  </a:ext>
                </a:extLst>
              </a:tr>
              <a:tr h="182880">
                <a:tc>
                  <a:txBody>
                    <a:bodyPr/>
                    <a:lstStyle/>
                    <a:p>
                      <a:pPr algn="l" fontAlgn="b"/>
                      <a:r>
                        <a:rPr lang="en-US" sz="1100" u="none" strike="noStrike">
                          <a:effectLst/>
                        </a:rPr>
                        <a:t>Refining and Debugging</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139648995"/>
                  </a:ext>
                </a:extLst>
              </a:tr>
              <a:tr h="182880">
                <a:tc>
                  <a:txBody>
                    <a:bodyPr/>
                    <a:lstStyle/>
                    <a:p>
                      <a:pPr algn="l" fontAlgn="b"/>
                      <a:r>
                        <a:rPr lang="en-US" sz="1100" u="none" strike="noStrike">
                          <a:effectLst/>
                        </a:rPr>
                        <a:t>Validation and Deployment</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22781910"/>
                  </a:ext>
                </a:extLst>
              </a:tr>
              <a:tr h="182880">
                <a:tc>
                  <a:txBody>
                    <a:bodyPr/>
                    <a:lstStyle/>
                    <a:p>
                      <a:pPr algn="l" fontAlgn="b"/>
                      <a:r>
                        <a:rPr lang="en-US" sz="1100" u="none" strike="noStrike">
                          <a:effectLst/>
                        </a:rPr>
                        <a:t>Develop Support For Additional Features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dirty="0">
                          <a:effectLst/>
                        </a:rPr>
                        <a:t>38</a:t>
                      </a:r>
                      <a:endParaRPr lang="en-US" sz="11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07647107"/>
                  </a:ext>
                </a:extLst>
              </a:tr>
            </a:tbl>
          </a:graphicData>
        </a:graphic>
      </p:graphicFrame>
      <p:pic>
        <p:nvPicPr>
          <p:cNvPr id="4" name="Audio 3">
            <a:hlinkClick r:id="" action="ppaction://media"/>
            <a:extLst>
              <a:ext uri="{FF2B5EF4-FFF2-40B4-BE49-F238E27FC236}">
                <a16:creationId xmlns:a16="http://schemas.microsoft.com/office/drawing/2014/main" id="{ECCC3112-3FCA-C3D1-17E2-CA0E463DDE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200153411"/>
      </p:ext>
    </p:extLst>
  </p:cSld>
  <p:clrMapOvr>
    <a:masterClrMapping/>
  </p:clrMapOvr>
  <mc:AlternateContent xmlns:mc="http://schemas.openxmlformats.org/markup-compatibility/2006" xmlns:p14="http://schemas.microsoft.com/office/powerpoint/2010/main">
    <mc:Choice Requires="p14">
      <p:transition spd="slow" p14:dur="2000" advTm="98545"/>
    </mc:Choice>
    <mc:Fallback xmlns="">
      <p:transition spd="slow" advTm="98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8BB118A-C871-791E-5FE1-AFBB40F1E01F}"/>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Results</a:t>
            </a:r>
          </a:p>
        </p:txBody>
      </p:sp>
      <p:cxnSp>
        <p:nvCxnSpPr>
          <p:cNvPr id="1047" name="Straight Connector 104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556970-9DBC-A16A-9417-99FF6A90602D}"/>
              </a:ext>
            </a:extLst>
          </p:cNvPr>
          <p:cNvSpPr>
            <a:spLocks noGrp="1"/>
          </p:cNvSpPr>
          <p:nvPr>
            <p:ph idx="1"/>
          </p:nvPr>
        </p:nvSpPr>
        <p:spPr>
          <a:xfrm>
            <a:off x="897769" y="1909192"/>
            <a:ext cx="5829536" cy="3647710"/>
          </a:xfrm>
        </p:spPr>
        <p:txBody>
          <a:bodyPr>
            <a:normAutofit/>
          </a:bodyPr>
          <a:lstStyle/>
          <a:p>
            <a:pPr lvl="1"/>
            <a:r>
              <a:rPr lang="en-US" sz="2000" dirty="0">
                <a:solidFill>
                  <a:schemeClr val="bg1"/>
                </a:solidFill>
              </a:rPr>
              <a:t>Successful implementation of a Flask application.</a:t>
            </a:r>
          </a:p>
          <a:p>
            <a:pPr lvl="1"/>
            <a:r>
              <a:rPr lang="en-US" sz="2000" dirty="0">
                <a:solidFill>
                  <a:schemeClr val="bg1"/>
                </a:solidFill>
              </a:rPr>
              <a:t>Effectively find music based on a variety of parameters, including artist, year, and song title. </a:t>
            </a:r>
          </a:p>
          <a:p>
            <a:pPr lvl="1"/>
            <a:r>
              <a:rPr lang="en-US" sz="2000" dirty="0">
                <a:solidFill>
                  <a:schemeClr val="bg1"/>
                </a:solidFill>
              </a:rPr>
              <a:t>At least 10 songs/query on average.</a:t>
            </a:r>
          </a:p>
          <a:p>
            <a:pPr lvl="1"/>
            <a:r>
              <a:rPr lang="en-US" sz="2000" dirty="0">
                <a:solidFill>
                  <a:schemeClr val="bg1"/>
                </a:solidFill>
              </a:rPr>
              <a:t> 70 % median accuracy.</a:t>
            </a:r>
          </a:p>
          <a:p>
            <a:pPr lvl="1"/>
            <a:r>
              <a:rPr lang="en-US" sz="2000" dirty="0">
                <a:solidFill>
                  <a:schemeClr val="bg1"/>
                </a:solidFill>
              </a:rPr>
              <a:t>0.092 seconds/query.</a:t>
            </a:r>
          </a:p>
          <a:p>
            <a:pPr lvl="1"/>
            <a:endParaRPr lang="en-US" sz="2000" dirty="0">
              <a:solidFill>
                <a:schemeClr val="bg1"/>
              </a:solidFill>
            </a:endParaRPr>
          </a:p>
        </p:txBody>
      </p:sp>
      <p:cxnSp>
        <p:nvCxnSpPr>
          <p:cNvPr id="1049" name="Straight Connector 104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2F78AB9F-E42B-0453-DB65-22389A749E96}"/>
              </a:ext>
            </a:extLst>
          </p:cNvPr>
          <p:cNvGrpSpPr/>
          <p:nvPr/>
        </p:nvGrpSpPr>
        <p:grpSpPr>
          <a:xfrm>
            <a:off x="831873" y="326237"/>
            <a:ext cx="10337803" cy="6205526"/>
            <a:chOff x="539949" y="151050"/>
            <a:chExt cx="10738992" cy="6446346"/>
          </a:xfrm>
        </p:grpSpPr>
        <p:grpSp>
          <p:nvGrpSpPr>
            <p:cNvPr id="8" name="Group 7">
              <a:extLst>
                <a:ext uri="{FF2B5EF4-FFF2-40B4-BE49-F238E27FC236}">
                  <a16:creationId xmlns:a16="http://schemas.microsoft.com/office/drawing/2014/main" id="{479F77F1-96F1-AE35-2B77-7DF176B38E66}"/>
                </a:ext>
              </a:extLst>
            </p:cNvPr>
            <p:cNvGrpSpPr/>
            <p:nvPr/>
          </p:nvGrpSpPr>
          <p:grpSpPr>
            <a:xfrm>
              <a:off x="7009069" y="151050"/>
              <a:ext cx="4269872" cy="6436398"/>
              <a:chOff x="-8540557" y="-4831521"/>
              <a:chExt cx="4954223" cy="7467989"/>
            </a:xfrm>
          </p:grpSpPr>
          <p:grpSp>
            <p:nvGrpSpPr>
              <p:cNvPr id="7" name="Group 6">
                <a:extLst>
                  <a:ext uri="{FF2B5EF4-FFF2-40B4-BE49-F238E27FC236}">
                    <a16:creationId xmlns:a16="http://schemas.microsoft.com/office/drawing/2014/main" id="{6A9EBBD2-5BBF-36D0-DEE2-DED04B262F74}"/>
                  </a:ext>
                </a:extLst>
              </p:cNvPr>
              <p:cNvGrpSpPr/>
              <p:nvPr/>
            </p:nvGrpSpPr>
            <p:grpSpPr>
              <a:xfrm>
                <a:off x="-8537065" y="-4831521"/>
                <a:ext cx="4950731" cy="6433726"/>
                <a:chOff x="6086656" y="-203375"/>
                <a:chExt cx="4950731" cy="6433726"/>
              </a:xfrm>
            </p:grpSpPr>
            <p:grpSp>
              <p:nvGrpSpPr>
                <p:cNvPr id="6" name="Group 5">
                  <a:extLst>
                    <a:ext uri="{FF2B5EF4-FFF2-40B4-BE49-F238E27FC236}">
                      <a16:creationId xmlns:a16="http://schemas.microsoft.com/office/drawing/2014/main" id="{351FDE77-3312-B99D-EA55-7895C28A6769}"/>
                    </a:ext>
                  </a:extLst>
                </p:cNvPr>
                <p:cNvGrpSpPr/>
                <p:nvPr/>
              </p:nvGrpSpPr>
              <p:grpSpPr>
                <a:xfrm>
                  <a:off x="6086656" y="-203375"/>
                  <a:ext cx="4950731" cy="4247601"/>
                  <a:chOff x="6850911" y="404625"/>
                  <a:chExt cx="4950731" cy="4247601"/>
                </a:xfrm>
              </p:grpSpPr>
              <p:grpSp>
                <p:nvGrpSpPr>
                  <p:cNvPr id="4" name="Group 3">
                    <a:extLst>
                      <a:ext uri="{FF2B5EF4-FFF2-40B4-BE49-F238E27FC236}">
                        <a16:creationId xmlns:a16="http://schemas.microsoft.com/office/drawing/2014/main" id="{32B451B4-E30E-E415-3F79-6BD283ED0C5E}"/>
                      </a:ext>
                    </a:extLst>
                  </p:cNvPr>
                  <p:cNvGrpSpPr/>
                  <p:nvPr/>
                </p:nvGrpSpPr>
                <p:grpSpPr>
                  <a:xfrm>
                    <a:off x="6864090" y="404625"/>
                    <a:ext cx="4937552" cy="3187321"/>
                    <a:chOff x="573663" y="0"/>
                    <a:chExt cx="12219652" cy="7888110"/>
                  </a:xfrm>
                </p:grpSpPr>
                <p:pic>
                  <p:nvPicPr>
                    <p:cNvPr id="1026" name="Picture 2" descr="rs1">
                      <a:extLst>
                        <a:ext uri="{FF2B5EF4-FFF2-40B4-BE49-F238E27FC236}">
                          <a16:creationId xmlns:a16="http://schemas.microsoft.com/office/drawing/2014/main" id="{60C96705-151C-C904-2041-A03740415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315" y="0"/>
                      <a:ext cx="12192000" cy="2460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2">
                      <a:extLst>
                        <a:ext uri="{FF2B5EF4-FFF2-40B4-BE49-F238E27FC236}">
                          <a16:creationId xmlns:a16="http://schemas.microsoft.com/office/drawing/2014/main" id="{FBFB0EF8-0CEE-559C-16B3-6B8DA79EC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315" y="2611349"/>
                      <a:ext cx="12192000" cy="25352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s3">
                      <a:extLst>
                        <a:ext uri="{FF2B5EF4-FFF2-40B4-BE49-F238E27FC236}">
                          <a16:creationId xmlns:a16="http://schemas.microsoft.com/office/drawing/2014/main" id="{06656025-67F9-959A-D0C0-3EC521E5BA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663" y="5297310"/>
                      <a:ext cx="12192000" cy="25908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rs4">
                    <a:extLst>
                      <a:ext uri="{FF2B5EF4-FFF2-40B4-BE49-F238E27FC236}">
                        <a16:creationId xmlns:a16="http://schemas.microsoft.com/office/drawing/2014/main" id="{39E007FF-9BE8-4DAC-0E6E-E0BEC6C7C0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0911" y="3667591"/>
                    <a:ext cx="4926379" cy="984635"/>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rs5">
                  <a:extLst>
                    <a:ext uri="{FF2B5EF4-FFF2-40B4-BE49-F238E27FC236}">
                      <a16:creationId xmlns:a16="http://schemas.microsoft.com/office/drawing/2014/main" id="{12D90E51-5734-0DA5-DE73-C9D75B569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56" y="4135976"/>
                  <a:ext cx="4926379" cy="97308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s6">
                  <a:extLst>
                    <a:ext uri="{FF2B5EF4-FFF2-40B4-BE49-F238E27FC236}">
                      <a16:creationId xmlns:a16="http://schemas.microsoft.com/office/drawing/2014/main" id="{BCA31148-DB2B-F508-3A86-029B7D7B5D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6656" y="5200815"/>
                  <a:ext cx="4926379" cy="102953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8" name="Picture 14" descr="rs7">
                <a:extLst>
                  <a:ext uri="{FF2B5EF4-FFF2-40B4-BE49-F238E27FC236}">
                    <a16:creationId xmlns:a16="http://schemas.microsoft.com/office/drawing/2014/main" id="{E7E4347B-B974-E56B-973C-60FDA1DE86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0557" y="1675529"/>
                <a:ext cx="4929872" cy="96093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0" name="Picture 16" descr="image">
              <a:extLst>
                <a:ext uri="{FF2B5EF4-FFF2-40B4-BE49-F238E27FC236}">
                  <a16:creationId xmlns:a16="http://schemas.microsoft.com/office/drawing/2014/main" id="{9CF316C9-EF4F-DB4B-77D7-0524500CC87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12485"/>
            <a:stretch/>
          </p:blipFill>
          <p:spPr bwMode="auto">
            <a:xfrm>
              <a:off x="539949" y="4808732"/>
              <a:ext cx="6124222" cy="17886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53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B03D12-22A8-F6CE-99CD-65685E6540C1}"/>
              </a:ext>
            </a:extLst>
          </p:cNvPr>
          <p:cNvPicPr>
            <a:picLocks noChangeAspect="1"/>
          </p:cNvPicPr>
          <p:nvPr/>
        </p:nvPicPr>
        <p:blipFill rotWithShape="1">
          <a:blip r:embed="rId3">
            <a:duotone>
              <a:schemeClr val="bg2">
                <a:shade val="45000"/>
                <a:satMod val="135000"/>
              </a:schemeClr>
              <a:prstClr val="white"/>
            </a:duotone>
          </a:blip>
          <a:srcRect t="8791" r="9091" b="11928"/>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C0180-3A44-615D-D8EE-CC82D144D388}"/>
              </a:ext>
            </a:extLst>
          </p:cNvPr>
          <p:cNvSpPr>
            <a:spLocks noGrp="1"/>
          </p:cNvSpPr>
          <p:nvPr>
            <p:ph type="title"/>
          </p:nvPr>
        </p:nvSpPr>
        <p:spPr>
          <a:xfrm>
            <a:off x="838200" y="365125"/>
            <a:ext cx="10515600" cy="1325563"/>
          </a:xfrm>
        </p:spPr>
        <p:txBody>
          <a:bodyPr>
            <a:normAutofit/>
          </a:bodyPr>
          <a:lstStyle/>
          <a:p>
            <a:r>
              <a:rPr lang="en-US" dirty="0"/>
              <a:t>Challenges</a:t>
            </a:r>
          </a:p>
        </p:txBody>
      </p:sp>
      <p:graphicFrame>
        <p:nvGraphicFramePr>
          <p:cNvPr id="5" name="Content Placeholder 2">
            <a:extLst>
              <a:ext uri="{FF2B5EF4-FFF2-40B4-BE49-F238E27FC236}">
                <a16:creationId xmlns:a16="http://schemas.microsoft.com/office/drawing/2014/main" id="{786516B9-AF66-5F55-A35A-E26ADEA496EB}"/>
              </a:ext>
            </a:extLst>
          </p:cNvPr>
          <p:cNvGraphicFramePr>
            <a:graphicFrameLocks noGrp="1"/>
          </p:cNvGraphicFramePr>
          <p:nvPr>
            <p:ph idx="1"/>
            <p:extLst>
              <p:ext uri="{D42A27DB-BD31-4B8C-83A1-F6EECF244321}">
                <p14:modId xmlns:p14="http://schemas.microsoft.com/office/powerpoint/2010/main" val="2241915940"/>
              </p:ext>
            </p:extLst>
          </p:nvPr>
        </p:nvGraphicFramePr>
        <p:xfrm>
          <a:off x="838200" y="1825625"/>
          <a:ext cx="10515600" cy="38264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91446887"/>
      </p:ext>
    </p:extLst>
  </p:cSld>
  <p:clrMapOvr>
    <a:masterClrMapping/>
  </p:clrMapOvr>
  <mc:AlternateContent xmlns:mc="http://schemas.openxmlformats.org/markup-compatibility/2006" xmlns:p14="http://schemas.microsoft.com/office/powerpoint/2010/main">
    <mc:Choice Requires="p14">
      <p:transition spd="slow" p14:dur="2000" advTm="68431"/>
    </mc:Choice>
    <mc:Fallback xmlns="">
      <p:transition spd="slow" advTm="6843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8">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0">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12">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14">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1" name="Freeform: Shape 20">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0953EA73-D6A5-7912-4562-5B2D27118548}"/>
              </a:ext>
            </a:extLst>
          </p:cNvPr>
          <p:cNvSpPr>
            <a:spLocks noGrp="1"/>
          </p:cNvSpPr>
          <p:nvPr>
            <p:ph type="title"/>
          </p:nvPr>
        </p:nvSpPr>
        <p:spPr>
          <a:xfrm>
            <a:off x="3204642" y="2353641"/>
            <a:ext cx="5782716" cy="2150719"/>
          </a:xfrm>
          <a:noFill/>
        </p:spPr>
        <p:txBody>
          <a:bodyPr vert="horz" lIns="91440" tIns="45720" rIns="91440" bIns="45720" rtlCol="0" anchor="ctr">
            <a:normAutofit/>
          </a:bodyPr>
          <a:lstStyle/>
          <a:p>
            <a:pPr algn="ctr"/>
            <a:r>
              <a:rPr lang="en-US" sz="3600" kern="1200" dirty="0">
                <a:solidFill>
                  <a:srgbClr val="080808"/>
                </a:solidFill>
                <a:latin typeface="+mj-lt"/>
                <a:ea typeface="+mj-ea"/>
                <a:cs typeface="+mj-cs"/>
              </a:rPr>
              <a:t>Thank </a:t>
            </a:r>
            <a:r>
              <a:rPr lang="en-US" sz="3600" dirty="0">
                <a:solidFill>
                  <a:srgbClr val="080808"/>
                </a:solidFill>
              </a:rPr>
              <a:t>y</a:t>
            </a:r>
            <a:r>
              <a:rPr lang="en-US" sz="3600" kern="1200" dirty="0">
                <a:solidFill>
                  <a:srgbClr val="080808"/>
                </a:solidFill>
                <a:latin typeface="+mj-lt"/>
                <a:ea typeface="+mj-ea"/>
                <a:cs typeface="+mj-cs"/>
              </a:rPr>
              <a:t>ou</a:t>
            </a:r>
          </a:p>
        </p:txBody>
      </p:sp>
      <p:sp>
        <p:nvSpPr>
          <p:cNvPr id="25" name="Freeform: Shape 24">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Audio 4">
            <a:hlinkClick r:id="" action="ppaction://media"/>
            <a:extLst>
              <a:ext uri="{FF2B5EF4-FFF2-40B4-BE49-F238E27FC236}">
                <a16:creationId xmlns:a16="http://schemas.microsoft.com/office/drawing/2014/main" id="{F4CCD31C-A618-E7F7-4379-E90706466E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00695530"/>
      </p:ext>
    </p:extLst>
  </p:cSld>
  <p:clrMapOvr>
    <a:masterClrMapping/>
  </p:clrMapOvr>
  <mc:AlternateContent xmlns:mc="http://schemas.openxmlformats.org/markup-compatibility/2006" xmlns:p14="http://schemas.microsoft.com/office/powerpoint/2010/main">
    <mc:Choice Requires="p14">
      <p:transition spd="slow" p14:dur="2000" advTm="3320"/>
    </mc:Choice>
    <mc:Fallback xmlns="">
      <p:transition spd="slow" advTm="3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81AB1-EF38-07E9-1DFD-7DBEA6CAF387}"/>
              </a:ext>
            </a:extLst>
          </p:cNvPr>
          <p:cNvSpPr>
            <a:spLocks noGrp="1"/>
          </p:cNvSpPr>
          <p:nvPr>
            <p:ph type="title"/>
          </p:nvPr>
        </p:nvSpPr>
        <p:spPr/>
        <p:txBody>
          <a:bodyPr/>
          <a:lstStyle/>
          <a:p>
            <a:r>
              <a:rPr lang="en-US" dirty="0"/>
              <a:t>Project Members and Advisor </a:t>
            </a:r>
          </a:p>
        </p:txBody>
      </p:sp>
      <p:graphicFrame>
        <p:nvGraphicFramePr>
          <p:cNvPr id="5" name="Content Placeholder 2">
            <a:extLst>
              <a:ext uri="{FF2B5EF4-FFF2-40B4-BE49-F238E27FC236}">
                <a16:creationId xmlns:a16="http://schemas.microsoft.com/office/drawing/2014/main" id="{66D0CD53-7C33-3664-6472-16374A15AEC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F45B4DA3-2B29-9498-4B3B-966D2F1DCA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839200238"/>
      </p:ext>
    </p:extLst>
  </p:cSld>
  <p:clrMapOvr>
    <a:masterClrMapping/>
  </p:clrMapOvr>
  <mc:AlternateContent xmlns:mc="http://schemas.openxmlformats.org/markup-compatibility/2006" xmlns:p14="http://schemas.microsoft.com/office/powerpoint/2010/main">
    <mc:Choice Requires="p14">
      <p:transition spd="slow" p14:dur="2000" advTm="8564"/>
    </mc:Choice>
    <mc:Fallback xmlns="">
      <p:transition spd="slow" advTm="8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01E40AE-B697-A8F5-6AB2-5CC055EC3EAC}"/>
              </a:ext>
            </a:extLst>
          </p:cNvPr>
          <p:cNvSpPr>
            <a:spLocks noGrp="1"/>
          </p:cNvSpPr>
          <p:nvPr>
            <p:ph type="title"/>
          </p:nvPr>
        </p:nvSpPr>
        <p:spPr>
          <a:xfrm>
            <a:off x="1179226" y="1280679"/>
            <a:ext cx="9833548" cy="1325563"/>
          </a:xfrm>
        </p:spPr>
        <p:txBody>
          <a:bodyPr anchor="b">
            <a:normAutofit/>
          </a:bodyPr>
          <a:lstStyle/>
          <a:p>
            <a:pPr algn="ctr"/>
            <a:r>
              <a:rPr lang="en-US" sz="3600" dirty="0">
                <a:solidFill>
                  <a:schemeClr val="tx2"/>
                </a:solidFill>
              </a:rPr>
              <a:t>Project Background and Goals</a:t>
            </a:r>
          </a:p>
        </p:txBody>
      </p:sp>
      <p:grpSp>
        <p:nvGrpSpPr>
          <p:cNvPr id="25"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550186E-97B4-6304-D70E-BFDF6EF1FD51}"/>
              </a:ext>
            </a:extLst>
          </p:cNvPr>
          <p:cNvSpPr>
            <a:spLocks noGrp="1"/>
          </p:cNvSpPr>
          <p:nvPr>
            <p:ph idx="1"/>
          </p:nvPr>
        </p:nvSpPr>
        <p:spPr>
          <a:xfrm>
            <a:off x="1179226" y="2890979"/>
            <a:ext cx="9833548" cy="2693976"/>
          </a:xfrm>
        </p:spPr>
        <p:txBody>
          <a:bodyPr>
            <a:normAutofit/>
          </a:bodyPr>
          <a:lstStyle/>
          <a:p>
            <a:pPr marL="0" indent="0" algn="l" fontAlgn="b">
              <a:buNone/>
            </a:pPr>
            <a:r>
              <a:rPr lang="en-US" sz="2000" b="0" i="0" u="none" strike="noStrike" dirty="0">
                <a:solidFill>
                  <a:srgbClr val="000000"/>
                </a:solidFill>
                <a:effectLst/>
                <a:latin typeface="Calibri" panose="020F0502020204030204" pitchFamily="34" charset="0"/>
              </a:rPr>
              <a:t>The most popular music listening, and recommendation apps are Apple Music and Spotify. The former uses listening history and similarity to other users' tastes to recommend music, and the latter analyzes a song's rhythm and structure. Both do not ask users to specify their definition of "similarity" - by artists, years, and/or genres, etc. This project aims to provide better suggestions by doing so.</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Audio 6">
            <a:hlinkClick r:id="" action="ppaction://media"/>
            <a:extLst>
              <a:ext uri="{FF2B5EF4-FFF2-40B4-BE49-F238E27FC236}">
                <a16:creationId xmlns:a16="http://schemas.microsoft.com/office/drawing/2014/main" id="{0FBD744B-281F-B39A-E033-B1A72FDDBD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097658036"/>
      </p:ext>
    </p:extLst>
  </p:cSld>
  <p:clrMapOvr>
    <a:masterClrMapping/>
  </p:clrMapOvr>
  <mc:AlternateContent xmlns:mc="http://schemas.openxmlformats.org/markup-compatibility/2006" xmlns:p14="http://schemas.microsoft.com/office/powerpoint/2010/main">
    <mc:Choice Requires="p14">
      <p:transition spd="slow" p14:dur="2000" advTm="102297"/>
    </mc:Choice>
    <mc:Fallback xmlns="">
      <p:transition spd="slow" advTm="102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718E-EA31-C12F-A9CE-D8309C08891A}"/>
              </a:ext>
            </a:extLst>
          </p:cNvPr>
          <p:cNvSpPr>
            <a:spLocks noGrp="1"/>
          </p:cNvSpPr>
          <p:nvPr>
            <p:ph type="title"/>
          </p:nvPr>
        </p:nvSpPr>
        <p:spPr/>
        <p:txBody>
          <a:bodyPr/>
          <a:lstStyle/>
          <a:p>
            <a:r>
              <a:rPr lang="en-US" dirty="0"/>
              <a:t>Intellectual Merits 	</a:t>
            </a:r>
          </a:p>
        </p:txBody>
      </p:sp>
      <p:graphicFrame>
        <p:nvGraphicFramePr>
          <p:cNvPr id="9" name="Content Placeholder 2">
            <a:extLst>
              <a:ext uri="{FF2B5EF4-FFF2-40B4-BE49-F238E27FC236}">
                <a16:creationId xmlns:a16="http://schemas.microsoft.com/office/drawing/2014/main" id="{C686681C-16A2-FB20-58E9-BE04DB154079}"/>
              </a:ext>
            </a:extLst>
          </p:cNvPr>
          <p:cNvGraphicFramePr>
            <a:graphicFrameLocks noGrp="1"/>
          </p:cNvGraphicFramePr>
          <p:nvPr>
            <p:ph idx="1"/>
            <p:extLst>
              <p:ext uri="{D42A27DB-BD31-4B8C-83A1-F6EECF244321}">
                <p14:modId xmlns:p14="http://schemas.microsoft.com/office/powerpoint/2010/main" val="25380070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71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82B31-A8C8-1287-5C73-DBB8701761C4}"/>
              </a:ext>
            </a:extLst>
          </p:cNvPr>
          <p:cNvSpPr>
            <a:spLocks noGrp="1"/>
          </p:cNvSpPr>
          <p:nvPr>
            <p:ph type="title"/>
          </p:nvPr>
        </p:nvSpPr>
        <p:spPr>
          <a:xfrm>
            <a:off x="5297762" y="329184"/>
            <a:ext cx="6251110" cy="1783080"/>
          </a:xfrm>
        </p:spPr>
        <p:txBody>
          <a:bodyPr anchor="b">
            <a:normAutofit/>
          </a:bodyPr>
          <a:lstStyle/>
          <a:p>
            <a:r>
              <a:rPr lang="en-US" sz="5400"/>
              <a:t>Broader Impacts</a:t>
            </a:r>
          </a:p>
        </p:txBody>
      </p:sp>
      <p:pic>
        <p:nvPicPr>
          <p:cNvPr id="5" name="Picture 4" descr="Spinning turntable and bokeh">
            <a:extLst>
              <a:ext uri="{FF2B5EF4-FFF2-40B4-BE49-F238E27FC236}">
                <a16:creationId xmlns:a16="http://schemas.microsoft.com/office/drawing/2014/main" id="{4CDC630E-6102-11FC-A53F-49B3F6442F58}"/>
              </a:ext>
            </a:extLst>
          </p:cNvPr>
          <p:cNvPicPr>
            <a:picLocks noChangeAspect="1"/>
          </p:cNvPicPr>
          <p:nvPr/>
        </p:nvPicPr>
        <p:blipFill rotWithShape="1">
          <a:blip r:embed="rId2"/>
          <a:srcRect l="24402" r="3026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BB1D1B-947C-3E8C-B165-CCD080BADA2C}"/>
              </a:ext>
            </a:extLst>
          </p:cNvPr>
          <p:cNvSpPr>
            <a:spLocks noGrp="1"/>
          </p:cNvSpPr>
          <p:nvPr>
            <p:ph idx="1"/>
          </p:nvPr>
        </p:nvSpPr>
        <p:spPr>
          <a:xfrm>
            <a:off x="5297762" y="2706624"/>
            <a:ext cx="6251110" cy="3483864"/>
          </a:xfrm>
        </p:spPr>
        <p:txBody>
          <a:bodyPr>
            <a:normAutofit/>
          </a:bodyPr>
          <a:lstStyle/>
          <a:p>
            <a:r>
              <a:rPr lang="en-US" sz="2000" b="1"/>
              <a:t>Improved Access to Music: </a:t>
            </a:r>
            <a:r>
              <a:rPr lang="en-US" sz="2000"/>
              <a:t>By providing more accurate and personalized music recommendations, TuneMe can improve access to music for users who may have otherwise struggled to find new music that they enjoy. This has the potential to enhance people's overall enjoyment of life.</a:t>
            </a:r>
          </a:p>
          <a:p>
            <a:r>
              <a:rPr lang="en-US" sz="2000" b="1"/>
              <a:t>Promoting Cultural Diversity: </a:t>
            </a:r>
            <a:r>
              <a:rPr lang="en-US" sz="2000"/>
              <a:t>TuneMe is capable of finding music in languages other than English if the user opts to. T By recommending music in other languages, TuneMe can expose users to new cultures and promote cross-cultural understanding.</a:t>
            </a:r>
          </a:p>
        </p:txBody>
      </p:sp>
    </p:spTree>
    <p:extLst>
      <p:ext uri="{BB962C8B-B14F-4D97-AF65-F5344CB8AC3E}">
        <p14:creationId xmlns:p14="http://schemas.microsoft.com/office/powerpoint/2010/main" val="418159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0715AA-1501-CCA3-7729-8F316CF9A0D1}"/>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2767C61-FE1D-D083-0373-9B1CF85CA5DA}"/>
              </a:ext>
            </a:extLst>
          </p:cNvPr>
          <p:cNvSpPr>
            <a:spLocks noGrp="1"/>
          </p:cNvSpPr>
          <p:nvPr>
            <p:ph type="title"/>
          </p:nvPr>
        </p:nvSpPr>
        <p:spPr>
          <a:xfrm>
            <a:off x="838200" y="365125"/>
            <a:ext cx="10515600" cy="1325563"/>
          </a:xfrm>
        </p:spPr>
        <p:txBody>
          <a:bodyPr>
            <a:normAutofit/>
          </a:bodyPr>
          <a:lstStyle/>
          <a:p>
            <a:r>
              <a:rPr lang="en-US" b="0" i="0">
                <a:solidFill>
                  <a:srgbClr val="FFFFFF"/>
                </a:solidFill>
                <a:effectLst/>
                <a:latin typeface="Lato Extended"/>
              </a:rPr>
              <a:t>Design Specifications</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53612EAE-1E9D-3EC9-A63F-904F67594F32}"/>
              </a:ext>
            </a:extLst>
          </p:cNvPr>
          <p:cNvGraphicFramePr>
            <a:graphicFrameLocks noGrp="1"/>
          </p:cNvGraphicFramePr>
          <p:nvPr>
            <p:ph idx="1"/>
            <p:extLst>
              <p:ext uri="{D42A27DB-BD31-4B8C-83A1-F6EECF244321}">
                <p14:modId xmlns:p14="http://schemas.microsoft.com/office/powerpoint/2010/main" val="29800090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339346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3289629-8654-8E46-B8C8-E814AED4F368}"/>
              </a:ext>
            </a:extLst>
          </p:cNvPr>
          <p:cNvSpPr txBox="1">
            <a:spLocks/>
          </p:cNvSpPr>
          <p:nvPr/>
        </p:nvSpPr>
        <p:spPr>
          <a:xfrm>
            <a:off x="938907" y="282800"/>
            <a:ext cx="5217172" cy="12886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System Overview </a:t>
            </a:r>
          </a:p>
        </p:txBody>
      </p:sp>
      <p:sp>
        <p:nvSpPr>
          <p:cNvPr id="12" name="Content Placeholder 39">
            <a:extLst>
              <a:ext uri="{FF2B5EF4-FFF2-40B4-BE49-F238E27FC236}">
                <a16:creationId xmlns:a16="http://schemas.microsoft.com/office/drawing/2014/main" id="{C4CC9140-77DE-7AC7-644E-9CD793125757}"/>
              </a:ext>
            </a:extLst>
          </p:cNvPr>
          <p:cNvSpPr>
            <a:spLocks noGrp="1"/>
          </p:cNvSpPr>
          <p:nvPr>
            <p:ph idx="1"/>
          </p:nvPr>
        </p:nvSpPr>
        <p:spPr>
          <a:xfrm>
            <a:off x="3371800" y="1711665"/>
            <a:ext cx="4307835" cy="4351338"/>
          </a:xfrm>
          <a:solidFill>
            <a:srgbClr val="000000"/>
          </a:solidFill>
        </p:spPr>
        <p:txBody>
          <a:bodyPr>
            <a:normAutofit fontScale="85000" lnSpcReduction="20000"/>
          </a:bodyPr>
          <a:lstStyle/>
          <a:p>
            <a:pPr>
              <a:lnSpc>
                <a:spcPct val="110000"/>
              </a:lnSpc>
            </a:pPr>
            <a:r>
              <a:rPr lang="en-US" b="1" dirty="0">
                <a:solidFill>
                  <a:srgbClr val="D1D5DB"/>
                </a:solidFill>
                <a:latin typeface="Söhne"/>
              </a:rPr>
              <a:t>Intended Audience/User:</a:t>
            </a:r>
          </a:p>
          <a:p>
            <a:pPr lvl="1">
              <a:lnSpc>
                <a:spcPct val="110000"/>
              </a:lnSpc>
            </a:pPr>
            <a:r>
              <a:rPr lang="en-US" dirty="0">
                <a:solidFill>
                  <a:srgbClr val="D1D5DB"/>
                </a:solidFill>
                <a:latin typeface="Söhne"/>
              </a:rPr>
              <a:t>Anyone who wants to find new music.</a:t>
            </a:r>
          </a:p>
          <a:p>
            <a:pPr>
              <a:lnSpc>
                <a:spcPct val="110000"/>
              </a:lnSpc>
            </a:pPr>
            <a:endParaRPr lang="en-US" dirty="0">
              <a:solidFill>
                <a:srgbClr val="D1D5DB"/>
              </a:solidFill>
              <a:latin typeface="Söhne"/>
            </a:endParaRPr>
          </a:p>
          <a:p>
            <a:pPr>
              <a:lnSpc>
                <a:spcPct val="110000"/>
              </a:lnSpc>
            </a:pPr>
            <a:r>
              <a:rPr lang="en-US" b="1" dirty="0">
                <a:solidFill>
                  <a:srgbClr val="D1D5DB"/>
                </a:solidFill>
                <a:latin typeface="Söhne"/>
              </a:rPr>
              <a:t>Key features and functionality (Signup, Login, Dashboard):</a:t>
            </a:r>
          </a:p>
          <a:p>
            <a:pPr lvl="1">
              <a:lnSpc>
                <a:spcPct val="110000"/>
              </a:lnSpc>
            </a:pPr>
            <a:r>
              <a:rPr lang="en-US" dirty="0">
                <a:solidFill>
                  <a:srgbClr val="D1D5DB"/>
                </a:solidFill>
                <a:latin typeface="Söhne"/>
              </a:rPr>
              <a:t>Simple dashboard accessible after creating an account and logging in.</a:t>
            </a:r>
          </a:p>
          <a:p>
            <a:pPr lvl="1">
              <a:lnSpc>
                <a:spcPct val="110000"/>
              </a:lnSpc>
            </a:pPr>
            <a:r>
              <a:rPr lang="en-US" dirty="0">
                <a:solidFill>
                  <a:srgbClr val="D1D5DB"/>
                </a:solidFill>
                <a:latin typeface="Söhne"/>
              </a:rPr>
              <a:t>Dashboard links to new search page, old searches and a page to edit profile.</a:t>
            </a:r>
          </a:p>
          <a:p>
            <a:pPr lvl="1">
              <a:lnSpc>
                <a:spcPct val="110000"/>
              </a:lnSpc>
            </a:pPr>
            <a:endParaRPr lang="en-US" dirty="0">
              <a:solidFill>
                <a:schemeClr val="bg1"/>
              </a:solidFill>
            </a:endParaRPr>
          </a:p>
        </p:txBody>
      </p:sp>
      <p:pic>
        <p:nvPicPr>
          <p:cNvPr id="13" name="Picture 12" descr="A screenshot of a computer&#10;&#10;Description automatically generated with medium confidence">
            <a:extLst>
              <a:ext uri="{FF2B5EF4-FFF2-40B4-BE49-F238E27FC236}">
                <a16:creationId xmlns:a16="http://schemas.microsoft.com/office/drawing/2014/main" id="{B8883891-D612-2F2F-BEA1-F1E99B576C0A}"/>
              </a:ext>
            </a:extLst>
          </p:cNvPr>
          <p:cNvPicPr>
            <a:picLocks noChangeAspect="1"/>
          </p:cNvPicPr>
          <p:nvPr/>
        </p:nvPicPr>
        <p:blipFill>
          <a:blip r:embed="rId2"/>
          <a:stretch>
            <a:fillRect/>
          </a:stretch>
        </p:blipFill>
        <p:spPr>
          <a:xfrm>
            <a:off x="7825424" y="1666565"/>
            <a:ext cx="3629538" cy="4441537"/>
          </a:xfrm>
          <a:prstGeom prst="rect">
            <a:avLst/>
          </a:prstGeom>
        </p:spPr>
      </p:pic>
      <p:grpSp>
        <p:nvGrpSpPr>
          <p:cNvPr id="14" name="Group 13">
            <a:extLst>
              <a:ext uri="{FF2B5EF4-FFF2-40B4-BE49-F238E27FC236}">
                <a16:creationId xmlns:a16="http://schemas.microsoft.com/office/drawing/2014/main" id="{F4DECF89-2EA9-D979-1665-AF910A5FA285}"/>
              </a:ext>
            </a:extLst>
          </p:cNvPr>
          <p:cNvGrpSpPr/>
          <p:nvPr/>
        </p:nvGrpSpPr>
        <p:grpSpPr>
          <a:xfrm>
            <a:off x="837127" y="1705226"/>
            <a:ext cx="2415469" cy="4408296"/>
            <a:chOff x="938906" y="1711665"/>
            <a:chExt cx="2313690" cy="4222546"/>
          </a:xfrm>
        </p:grpSpPr>
        <p:pic>
          <p:nvPicPr>
            <p:cNvPr id="15" name="Picture 14" descr="A screenshot of a computer&#10;&#10;Description automatically generated with medium confidence">
              <a:extLst>
                <a:ext uri="{FF2B5EF4-FFF2-40B4-BE49-F238E27FC236}">
                  <a16:creationId xmlns:a16="http://schemas.microsoft.com/office/drawing/2014/main" id="{EAA0651A-451A-EC82-CEBB-A305404F56FD}"/>
                </a:ext>
              </a:extLst>
            </p:cNvPr>
            <p:cNvPicPr>
              <a:picLocks noChangeAspect="1"/>
            </p:cNvPicPr>
            <p:nvPr/>
          </p:nvPicPr>
          <p:blipFill>
            <a:blip r:embed="rId3"/>
            <a:stretch>
              <a:fillRect/>
            </a:stretch>
          </p:blipFill>
          <p:spPr>
            <a:xfrm>
              <a:off x="938906" y="4016338"/>
              <a:ext cx="2313689" cy="1917873"/>
            </a:xfrm>
            <a:prstGeom prst="rect">
              <a:avLst/>
            </a:prstGeom>
          </p:spPr>
        </p:pic>
        <p:pic>
          <p:nvPicPr>
            <p:cNvPr id="16" name="Picture 15" descr="Graphical user interface, application, Teams&#10;&#10;Description automatically generated">
              <a:extLst>
                <a:ext uri="{FF2B5EF4-FFF2-40B4-BE49-F238E27FC236}">
                  <a16:creationId xmlns:a16="http://schemas.microsoft.com/office/drawing/2014/main" id="{0E8375B3-180F-AF3C-7E07-487777C1D80F}"/>
                </a:ext>
              </a:extLst>
            </p:cNvPr>
            <p:cNvPicPr>
              <a:picLocks noChangeAspect="1"/>
            </p:cNvPicPr>
            <p:nvPr/>
          </p:nvPicPr>
          <p:blipFill>
            <a:blip r:embed="rId4"/>
            <a:stretch>
              <a:fillRect/>
            </a:stretch>
          </p:blipFill>
          <p:spPr>
            <a:xfrm>
              <a:off x="938907" y="1711665"/>
              <a:ext cx="2313689" cy="2230314"/>
            </a:xfrm>
            <a:prstGeom prst="rect">
              <a:avLst/>
            </a:prstGeom>
          </p:spPr>
        </p:pic>
      </p:grpSp>
    </p:spTree>
    <p:extLst>
      <p:ext uri="{BB962C8B-B14F-4D97-AF65-F5344CB8AC3E}">
        <p14:creationId xmlns:p14="http://schemas.microsoft.com/office/powerpoint/2010/main" val="425105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7B54FF-96C5-9467-7EC3-02DCABB0B6A5}"/>
              </a:ext>
            </a:extLst>
          </p:cNvPr>
          <p:cNvSpPr>
            <a:spLocks noGrp="1"/>
          </p:cNvSpPr>
          <p:nvPr>
            <p:ph type="title"/>
          </p:nvPr>
        </p:nvSpPr>
        <p:spPr>
          <a:xfrm>
            <a:off x="938907" y="282800"/>
            <a:ext cx="5217172" cy="1288673"/>
          </a:xfrm>
        </p:spPr>
        <p:txBody>
          <a:bodyPr vert="horz" lIns="91440" tIns="45720" rIns="91440" bIns="45720" rtlCol="0" anchor="b">
            <a:normAutofit/>
          </a:bodyPr>
          <a:lstStyle/>
          <a:p>
            <a:r>
              <a:rPr lang="en-US">
                <a:solidFill>
                  <a:schemeClr val="bg1"/>
                </a:solidFill>
              </a:rPr>
              <a:t>System Overview </a:t>
            </a:r>
          </a:p>
        </p:txBody>
      </p:sp>
      <p:sp>
        <p:nvSpPr>
          <p:cNvPr id="40" name="Content Placeholder 39">
            <a:extLst>
              <a:ext uri="{FF2B5EF4-FFF2-40B4-BE49-F238E27FC236}">
                <a16:creationId xmlns:a16="http://schemas.microsoft.com/office/drawing/2014/main" id="{35E13FE0-D4F4-EBB9-43F7-4118705EEF34}"/>
              </a:ext>
            </a:extLst>
          </p:cNvPr>
          <p:cNvSpPr>
            <a:spLocks noGrp="1"/>
          </p:cNvSpPr>
          <p:nvPr>
            <p:ph idx="1"/>
          </p:nvPr>
        </p:nvSpPr>
        <p:spPr>
          <a:xfrm>
            <a:off x="938907" y="1711665"/>
            <a:ext cx="4070976" cy="4049741"/>
          </a:xfrm>
        </p:spPr>
        <p:txBody>
          <a:bodyPr>
            <a:normAutofit fontScale="62500" lnSpcReduction="20000"/>
          </a:bodyPr>
          <a:lstStyle/>
          <a:p>
            <a:pPr>
              <a:lnSpc>
                <a:spcPct val="120000"/>
              </a:lnSpc>
            </a:pPr>
            <a:r>
              <a:rPr lang="en-US" b="1" dirty="0">
                <a:solidFill>
                  <a:srgbClr val="D1D5DB"/>
                </a:solidFill>
                <a:latin typeface="Söhne"/>
              </a:rPr>
              <a:t>Key features and functionality (Search):</a:t>
            </a:r>
          </a:p>
          <a:p>
            <a:pPr lvl="1">
              <a:lnSpc>
                <a:spcPct val="120000"/>
              </a:lnSpc>
            </a:pPr>
            <a:r>
              <a:rPr lang="en-US" dirty="0">
                <a:solidFill>
                  <a:srgbClr val="D1D5DB"/>
                </a:solidFill>
                <a:latin typeface="Söhne"/>
              </a:rPr>
              <a:t>Search page that allows users to find music by Song Title, Artist, Genre, Year or Theme (or a combination) with the number of suggestions needed.</a:t>
            </a:r>
            <a:endParaRPr lang="en-US" dirty="0">
              <a:solidFill>
                <a:schemeClr val="bg1"/>
              </a:solidFill>
              <a:latin typeface="Söhne"/>
            </a:endParaRPr>
          </a:p>
          <a:p>
            <a:pPr lvl="1">
              <a:lnSpc>
                <a:spcPct val="120000"/>
              </a:lnSpc>
            </a:pPr>
            <a:r>
              <a:rPr lang="en-US" dirty="0">
                <a:solidFill>
                  <a:schemeClr val="bg1"/>
                </a:solidFill>
                <a:latin typeface="Söhne"/>
              </a:rPr>
              <a:t>10 extra advanced parameters for fine tuning search results –Popularity, Danceability, Energy, Loudness, </a:t>
            </a:r>
            <a:r>
              <a:rPr lang="en-US" dirty="0" err="1">
                <a:solidFill>
                  <a:schemeClr val="bg1"/>
                </a:solidFill>
                <a:latin typeface="Söhne"/>
              </a:rPr>
              <a:t>Speechiness</a:t>
            </a:r>
            <a:r>
              <a:rPr lang="en-US" dirty="0">
                <a:solidFill>
                  <a:schemeClr val="bg1"/>
                </a:solidFill>
                <a:latin typeface="Söhne"/>
              </a:rPr>
              <a:t>, </a:t>
            </a:r>
            <a:r>
              <a:rPr lang="en-US" dirty="0" err="1">
                <a:solidFill>
                  <a:schemeClr val="bg1"/>
                </a:solidFill>
                <a:latin typeface="Söhne"/>
              </a:rPr>
              <a:t>Acousicness</a:t>
            </a:r>
            <a:r>
              <a:rPr lang="en-US" dirty="0">
                <a:solidFill>
                  <a:schemeClr val="bg1"/>
                </a:solidFill>
                <a:latin typeface="Söhne"/>
              </a:rPr>
              <a:t>, </a:t>
            </a:r>
            <a:r>
              <a:rPr lang="en-US" dirty="0" err="1">
                <a:solidFill>
                  <a:schemeClr val="bg1"/>
                </a:solidFill>
                <a:latin typeface="Söhne"/>
              </a:rPr>
              <a:t>Instrumentalness</a:t>
            </a:r>
            <a:r>
              <a:rPr lang="en-US" dirty="0">
                <a:solidFill>
                  <a:schemeClr val="bg1"/>
                </a:solidFill>
                <a:latin typeface="Söhne"/>
              </a:rPr>
              <a:t>, Liveness, Valence, Tempo. </a:t>
            </a:r>
          </a:p>
          <a:p>
            <a:pPr lvl="1">
              <a:lnSpc>
                <a:spcPct val="120000"/>
              </a:lnSpc>
            </a:pPr>
            <a:r>
              <a:rPr lang="en-US" dirty="0">
                <a:solidFill>
                  <a:schemeClr val="bg1"/>
                </a:solidFill>
                <a:latin typeface="Söhne"/>
              </a:rPr>
              <a:t>Excludes explicit content by default although the user may opt to include it. </a:t>
            </a:r>
          </a:p>
        </p:txBody>
      </p:sp>
      <p:grpSp>
        <p:nvGrpSpPr>
          <p:cNvPr id="45"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46" name="Freeform: Shape 45">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60" name="Oval 59">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8" name="Picture 7">
            <a:extLst>
              <a:ext uri="{FF2B5EF4-FFF2-40B4-BE49-F238E27FC236}">
                <a16:creationId xmlns:a16="http://schemas.microsoft.com/office/drawing/2014/main" id="{6CEFC9D9-8F52-4277-F556-90F1815BB620}"/>
              </a:ext>
            </a:extLst>
          </p:cNvPr>
          <p:cNvPicPr>
            <a:picLocks noChangeAspect="1"/>
          </p:cNvPicPr>
          <p:nvPr/>
        </p:nvPicPr>
        <p:blipFill>
          <a:blip r:embed="rId3"/>
          <a:stretch>
            <a:fillRect/>
          </a:stretch>
        </p:blipFill>
        <p:spPr>
          <a:xfrm>
            <a:off x="5261664" y="1042239"/>
            <a:ext cx="6166597" cy="4719167"/>
          </a:xfrm>
          <a:prstGeom prst="rect">
            <a:avLst/>
          </a:prstGeom>
        </p:spPr>
      </p:pic>
    </p:spTree>
    <p:extLst>
      <p:ext uri="{BB962C8B-B14F-4D97-AF65-F5344CB8AC3E}">
        <p14:creationId xmlns:p14="http://schemas.microsoft.com/office/powerpoint/2010/main" val="3933363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43289629-8654-8E46-B8C8-E814AED4F368}"/>
              </a:ext>
            </a:extLst>
          </p:cNvPr>
          <p:cNvSpPr txBox="1">
            <a:spLocks/>
          </p:cNvSpPr>
          <p:nvPr/>
        </p:nvSpPr>
        <p:spPr>
          <a:xfrm>
            <a:off x="938907" y="282800"/>
            <a:ext cx="5217172" cy="12886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System Overview </a:t>
            </a:r>
          </a:p>
        </p:txBody>
      </p:sp>
      <p:sp>
        <p:nvSpPr>
          <p:cNvPr id="12" name="Content Placeholder 39">
            <a:extLst>
              <a:ext uri="{FF2B5EF4-FFF2-40B4-BE49-F238E27FC236}">
                <a16:creationId xmlns:a16="http://schemas.microsoft.com/office/drawing/2014/main" id="{C4CC9140-77DE-7AC7-644E-9CD793125757}"/>
              </a:ext>
            </a:extLst>
          </p:cNvPr>
          <p:cNvSpPr>
            <a:spLocks noGrp="1"/>
          </p:cNvSpPr>
          <p:nvPr>
            <p:ph idx="1"/>
          </p:nvPr>
        </p:nvSpPr>
        <p:spPr>
          <a:xfrm>
            <a:off x="1080570" y="1854273"/>
            <a:ext cx="10151017" cy="4351338"/>
          </a:xfrm>
          <a:solidFill>
            <a:srgbClr val="000000"/>
          </a:solidFill>
        </p:spPr>
        <p:txBody>
          <a:bodyPr>
            <a:normAutofit lnSpcReduction="10000"/>
          </a:bodyPr>
          <a:lstStyle/>
          <a:p>
            <a:r>
              <a:rPr lang="en-US" b="1" dirty="0">
                <a:solidFill>
                  <a:srgbClr val="D1D5DB"/>
                </a:solidFill>
                <a:latin typeface="Söhne"/>
              </a:rPr>
              <a:t>Key features and functionality (Results)</a:t>
            </a:r>
          </a:p>
          <a:p>
            <a:pPr lvl="1"/>
            <a:r>
              <a:rPr lang="en-US" dirty="0">
                <a:solidFill>
                  <a:schemeClr val="bg1"/>
                </a:solidFill>
                <a:latin typeface="Söhne"/>
              </a:rPr>
              <a:t>Results page displays songs matching user’s query.</a:t>
            </a:r>
          </a:p>
          <a:p>
            <a:pPr lvl="1"/>
            <a:r>
              <a:rPr lang="en-US" dirty="0">
                <a:solidFill>
                  <a:schemeClr val="bg1"/>
                </a:solidFill>
                <a:latin typeface="Söhne"/>
              </a:rPr>
              <a:t>Allows user to export playlist to Spotify, Modify the current search or perform a new one.</a:t>
            </a:r>
          </a:p>
          <a:p>
            <a:pPr lvl="1"/>
            <a:endParaRPr lang="en-US" dirty="0">
              <a:solidFill>
                <a:schemeClr val="bg1"/>
              </a:solidFill>
              <a:latin typeface="Söhne"/>
            </a:endParaRPr>
          </a:p>
          <a:p>
            <a:r>
              <a:rPr lang="en-US" b="1" i="0" dirty="0">
                <a:solidFill>
                  <a:schemeClr val="bg1"/>
                </a:solidFill>
                <a:effectLst/>
                <a:latin typeface="Söhne"/>
              </a:rPr>
              <a:t>S</a:t>
            </a:r>
            <a:r>
              <a:rPr lang="en-US" b="1" i="0" dirty="0">
                <a:solidFill>
                  <a:srgbClr val="D1D5DB"/>
                </a:solidFill>
                <a:effectLst/>
                <a:latin typeface="Söhne"/>
              </a:rPr>
              <a:t>ystem's constraints: </a:t>
            </a:r>
          </a:p>
          <a:p>
            <a:pPr lvl="1"/>
            <a:r>
              <a:rPr lang="en-US" dirty="0">
                <a:solidFill>
                  <a:srgbClr val="D1D5DB"/>
                </a:solidFill>
                <a:latin typeface="Söhne"/>
              </a:rPr>
              <a:t>Inaccurate/Dissatisfactory results </a:t>
            </a:r>
          </a:p>
          <a:p>
            <a:pPr marL="457200" lvl="1" indent="0">
              <a:buNone/>
            </a:pPr>
            <a:r>
              <a:rPr lang="en-US" dirty="0">
                <a:solidFill>
                  <a:srgbClr val="D1D5DB"/>
                </a:solidFill>
                <a:latin typeface="Söhne"/>
              </a:rPr>
              <a:t>   on some occasions.</a:t>
            </a:r>
          </a:p>
          <a:p>
            <a:pPr lvl="1"/>
            <a:r>
              <a:rPr lang="en-US" dirty="0">
                <a:solidFill>
                  <a:srgbClr val="D1D5DB"/>
                </a:solidFill>
                <a:latin typeface="Söhne"/>
              </a:rPr>
              <a:t>No results for highly complex </a:t>
            </a:r>
          </a:p>
          <a:p>
            <a:pPr marL="457200" lvl="1" indent="0">
              <a:buNone/>
            </a:pPr>
            <a:r>
              <a:rPr lang="en-US" dirty="0">
                <a:solidFill>
                  <a:srgbClr val="D1D5DB"/>
                </a:solidFill>
                <a:latin typeface="Söhne"/>
              </a:rPr>
              <a:t>    queries. </a:t>
            </a:r>
          </a:p>
          <a:p>
            <a:pPr lvl="1"/>
            <a:r>
              <a:rPr lang="en-US" dirty="0">
                <a:solidFill>
                  <a:schemeClr val="bg1"/>
                </a:solidFill>
                <a:latin typeface="Söhne"/>
              </a:rPr>
              <a:t>Results with no themes.</a:t>
            </a:r>
          </a:p>
        </p:txBody>
      </p:sp>
      <p:pic>
        <p:nvPicPr>
          <p:cNvPr id="2" name="Picture 1">
            <a:extLst>
              <a:ext uri="{FF2B5EF4-FFF2-40B4-BE49-F238E27FC236}">
                <a16:creationId xmlns:a16="http://schemas.microsoft.com/office/drawing/2014/main" id="{35176179-83F3-4E58-1F88-865E4CE2636A}"/>
              </a:ext>
            </a:extLst>
          </p:cNvPr>
          <p:cNvPicPr>
            <a:picLocks noChangeAspect="1"/>
          </p:cNvPicPr>
          <p:nvPr/>
        </p:nvPicPr>
        <p:blipFill>
          <a:blip r:embed="rId2"/>
          <a:stretch>
            <a:fillRect/>
          </a:stretch>
        </p:blipFill>
        <p:spPr>
          <a:xfrm>
            <a:off x="6156079" y="3199476"/>
            <a:ext cx="5160750" cy="3006135"/>
          </a:xfrm>
          <a:prstGeom prst="rect">
            <a:avLst/>
          </a:prstGeom>
        </p:spPr>
      </p:pic>
    </p:spTree>
    <p:extLst>
      <p:ext uri="{BB962C8B-B14F-4D97-AF65-F5344CB8AC3E}">
        <p14:creationId xmlns:p14="http://schemas.microsoft.com/office/powerpoint/2010/main" val="1851328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820333b-474b-4a9b-8bc9-70301e339a7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745CE1ED7493B4DA9C13B3826055138" ma:contentTypeVersion="13" ma:contentTypeDescription="Create a new document." ma:contentTypeScope="" ma:versionID="90c6f914cca83d94acc5f0be0ae59c68">
  <xsd:schema xmlns:xsd="http://www.w3.org/2001/XMLSchema" xmlns:xs="http://www.w3.org/2001/XMLSchema" xmlns:p="http://schemas.microsoft.com/office/2006/metadata/properties" xmlns:ns3="3820333b-474b-4a9b-8bc9-70301e339a7a" xmlns:ns4="56d1ddd2-2cea-4fbf-ba28-1ff85633dd61" targetNamespace="http://schemas.microsoft.com/office/2006/metadata/properties" ma:root="true" ma:fieldsID="429bf6c1da2573194c5655e2e4175312" ns3:_="" ns4:_="">
    <xsd:import namespace="3820333b-474b-4a9b-8bc9-70301e339a7a"/>
    <xsd:import namespace="56d1ddd2-2cea-4fbf-ba28-1ff85633dd6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20333b-474b-4a9b-8bc9-70301e339a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d1ddd2-2cea-4fbf-ba28-1ff85633dd6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895911-8520-4D12-A848-DAB7AB706DD0}">
  <ds:schemaRefs>
    <ds:schemaRef ds:uri="http://schemas.microsoft.com/office/2006/documentManagement/types"/>
    <ds:schemaRef ds:uri="http://schemas.openxmlformats.org/package/2006/metadata/core-properties"/>
    <ds:schemaRef ds:uri="http://schemas.microsoft.com/office/infopath/2007/PartnerControls"/>
    <ds:schemaRef ds:uri="http://purl.org/dc/elements/1.1/"/>
    <ds:schemaRef ds:uri="http://www.w3.org/XML/1998/namespace"/>
    <ds:schemaRef ds:uri="http://purl.org/dc/terms/"/>
    <ds:schemaRef ds:uri="3820333b-474b-4a9b-8bc9-70301e339a7a"/>
    <ds:schemaRef ds:uri="http://purl.org/dc/dcmitype/"/>
    <ds:schemaRef ds:uri="56d1ddd2-2cea-4fbf-ba28-1ff85633dd61"/>
    <ds:schemaRef ds:uri="http://schemas.microsoft.com/office/2006/metadata/properties"/>
  </ds:schemaRefs>
</ds:datastoreItem>
</file>

<file path=customXml/itemProps2.xml><?xml version="1.0" encoding="utf-8"?>
<ds:datastoreItem xmlns:ds="http://schemas.openxmlformats.org/officeDocument/2006/customXml" ds:itemID="{07F18332-FCD7-4873-9319-0CE6D11F2654}">
  <ds:schemaRefs>
    <ds:schemaRef ds:uri="http://schemas.microsoft.com/sharepoint/v3/contenttype/forms"/>
  </ds:schemaRefs>
</ds:datastoreItem>
</file>

<file path=customXml/itemProps3.xml><?xml version="1.0" encoding="utf-8"?>
<ds:datastoreItem xmlns:ds="http://schemas.openxmlformats.org/officeDocument/2006/customXml" ds:itemID="{A9FA0EFD-33BE-4130-ABD1-99559D7CC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20333b-474b-4a9b-8bc9-70301e339a7a"/>
    <ds:schemaRef ds:uri="56d1ddd2-2cea-4fbf-ba28-1ff85633dd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1449</TotalTime>
  <Words>1228</Words>
  <Application>Microsoft Office PowerPoint</Application>
  <PresentationFormat>Widescreen</PresentationFormat>
  <Paragraphs>107</Paragraphs>
  <Slides>16</Slides>
  <Notes>10</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Lato Extended</vt:lpstr>
      <vt:lpstr>Söhne</vt:lpstr>
      <vt:lpstr>Times New Roman</vt:lpstr>
      <vt:lpstr>Office Theme</vt:lpstr>
      <vt:lpstr>TuneMe – Music Recommendation and Search Engine</vt:lpstr>
      <vt:lpstr>Project Members and Advisor </vt:lpstr>
      <vt:lpstr>Project Background and Goals</vt:lpstr>
      <vt:lpstr>Intellectual Merits  </vt:lpstr>
      <vt:lpstr>Broader Impacts</vt:lpstr>
      <vt:lpstr>Design Specifications</vt:lpstr>
      <vt:lpstr>PowerPoint Presentation</vt:lpstr>
      <vt:lpstr>System Overview </vt:lpstr>
      <vt:lpstr>PowerPoint Presentation</vt:lpstr>
      <vt:lpstr>Design Diagrams</vt:lpstr>
      <vt:lpstr>Design Diagrams</vt:lpstr>
      <vt:lpstr>Technologies </vt:lpstr>
      <vt:lpstr>Milestones</vt:lpstr>
      <vt:lpstr>Results</vt:lpstr>
      <vt:lpstr>Challenges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TuneMe – Music Prediction Application</dc:title>
  <dc:creator>Qasim, Zaina (qasimza)</dc:creator>
  <cp:lastModifiedBy>Qasim, Zaina (qasimza)</cp:lastModifiedBy>
  <cp:revision>12</cp:revision>
  <dcterms:created xsi:type="dcterms:W3CDTF">2022-11-27T23:52:05Z</dcterms:created>
  <dcterms:modified xsi:type="dcterms:W3CDTF">2023-04-24T06:37:39Z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0x0101008745CE1ED7493B4DA9C13B3826055138</vt:lpwstr>
  </property>
</Properties>
</file>